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19" name="18 Altbilgi Yer Tutucusu"/>
          <p:cNvSpPr>
            <a:spLocks noGrp="1"/>
          </p:cNvSpPr>
          <p:nvPr>
            <p:ph type="ftr" sz="quarter" idx="11"/>
          </p:nvPr>
        </p:nvSpPr>
        <p:spPr/>
        <p:txBody>
          <a:bodyPr/>
          <a:lstStyle/>
          <a:p>
            <a:endParaRPr lang="tr-TR"/>
          </a:p>
        </p:txBody>
      </p:sp>
      <p:sp>
        <p:nvSpPr>
          <p:cNvPr id="27" name="26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C672FD87-9AA9-4A23-BCCE-164E4EF818BD}"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73F22258-C361-4311-B3ED-1B6BF4647D0D}" type="datetimeFigureOut">
              <a:rPr lang="tr-TR" smtClean="0"/>
              <a:pPr/>
              <a:t>13.09.2009</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a:xfrm>
            <a:off x="8077200" y="6356350"/>
            <a:ext cx="609600" cy="365125"/>
          </a:xfrm>
        </p:spPr>
        <p:txBody>
          <a:bodyPr/>
          <a:lstStyle/>
          <a:p>
            <a:fld id="{C672FD87-9AA9-4A23-BCCE-164E4EF818BD}" type="slidenum">
              <a:rPr lang="tr-TR" smtClean="0"/>
              <a:pPr/>
              <a:t>‹#›</a:t>
            </a:fld>
            <a:endParaRPr lang="tr-TR"/>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3F22258-C361-4311-B3ED-1B6BF4647D0D}" type="datetimeFigureOut">
              <a:rPr lang="tr-TR" smtClean="0"/>
              <a:pPr/>
              <a:t>13.09.2009</a:t>
            </a:fld>
            <a:endParaRPr lang="tr-TR"/>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672FD87-9AA9-4A23-BCCE-164E4EF818BD}" type="slidenum">
              <a:rPr lang="tr-TR" smtClean="0"/>
              <a:pPr/>
              <a:t>‹#›</a:t>
            </a:fld>
            <a:endParaRPr lang="tr-TR"/>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500034" y="2786058"/>
            <a:ext cx="7851648" cy="2714644"/>
          </a:xfrm>
        </p:spPr>
        <p:txBody>
          <a:bodyPr anchor="ctr">
            <a:normAutofit fontScale="90000"/>
          </a:bodyPr>
          <a:lstStyle/>
          <a:p>
            <a:pPr algn="ctr"/>
            <a:r>
              <a:rPr lang="tr-TR" dirty="0" smtClean="0"/>
              <a:t/>
            </a:r>
            <a:br>
              <a:rPr lang="tr-TR" dirty="0" smtClean="0"/>
            </a:br>
            <a:r>
              <a:rPr lang="tr-TR" dirty="0" smtClean="0"/>
              <a:t/>
            </a:r>
            <a:br>
              <a:rPr lang="tr-TR" dirty="0" smtClean="0"/>
            </a:br>
            <a:r>
              <a:rPr lang="tr-TR" dirty="0" smtClean="0"/>
              <a:t/>
            </a:r>
            <a:br>
              <a:rPr lang="tr-TR" dirty="0" smtClean="0"/>
            </a:br>
            <a:r>
              <a:rPr lang="tr-TR" dirty="0" smtClean="0"/>
              <a:t/>
            </a:r>
            <a:br>
              <a:rPr lang="tr-TR" dirty="0" smtClean="0"/>
            </a:br>
            <a:r>
              <a:rPr lang="tr-TR" sz="6700" dirty="0" smtClean="0"/>
              <a:t>OKUMA GÜÇLÜKLERİ SORUNLAR VE ÇÖZÜMLERİ</a:t>
            </a:r>
            <a:r>
              <a:rPr lang="tr-TR" dirty="0" smtClean="0"/>
              <a:t/>
            </a:r>
            <a:br>
              <a:rPr lang="tr-TR" dirty="0" smtClean="0"/>
            </a:br>
            <a:endParaRPr lang="tr-TR" dirty="0"/>
          </a:p>
        </p:txBody>
      </p:sp>
      <p:sp>
        <p:nvSpPr>
          <p:cNvPr id="3" name="2 Alt Başlık"/>
          <p:cNvSpPr>
            <a:spLocks noGrp="1"/>
          </p:cNvSpPr>
          <p:nvPr>
            <p:ph type="subTitle" idx="1"/>
          </p:nvPr>
        </p:nvSpPr>
        <p:spPr>
          <a:xfrm>
            <a:off x="428596" y="3214686"/>
            <a:ext cx="7854696" cy="1752600"/>
          </a:xfrm>
        </p:spPr>
        <p:txBody>
          <a:bodyPr/>
          <a:lstStyle/>
          <a:p>
            <a:endParaRPr lang="tr-TR" dirty="0" smtClean="0"/>
          </a:p>
          <a:p>
            <a:endParaRPr lang="tr-TR" dirty="0" smtClean="0"/>
          </a:p>
          <a:p>
            <a:endParaRPr lang="tr-TR" dirty="0" smtClean="0"/>
          </a:p>
        </p:txBody>
      </p:sp>
      <p:pic>
        <p:nvPicPr>
          <p:cNvPr id="4" name="Picture 2"/>
          <p:cNvPicPr>
            <a:picLocks noChangeAspect="1" noChangeArrowheads="1"/>
          </p:cNvPicPr>
          <p:nvPr/>
        </p:nvPicPr>
        <p:blipFill>
          <a:blip r:embed="rId2" cstate="print"/>
          <a:srcRect/>
          <a:stretch>
            <a:fillRect/>
          </a:stretch>
        </p:blipFill>
        <p:spPr bwMode="auto">
          <a:xfrm>
            <a:off x="2000232" y="571480"/>
            <a:ext cx="4714908" cy="33575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chor="ctr">
            <a:normAutofit/>
          </a:bodyPr>
          <a:lstStyle/>
          <a:p>
            <a:pPr algn="ctr"/>
            <a:r>
              <a:rPr lang="tr-TR" sz="3200" dirty="0" smtClean="0"/>
              <a:t>Okuma Bozukluklarının Eğitimiyle Uğraşanların Altı Temel İlkesi Şunlardır:</a:t>
            </a:r>
            <a:endParaRPr lang="tr-TR" sz="3200" dirty="0"/>
          </a:p>
        </p:txBody>
      </p:sp>
      <p:sp>
        <p:nvSpPr>
          <p:cNvPr id="3" name="2 İçerik Yer Tutucusu"/>
          <p:cNvSpPr>
            <a:spLocks noGrp="1"/>
          </p:cNvSpPr>
          <p:nvPr>
            <p:ph idx="1"/>
          </p:nvPr>
        </p:nvSpPr>
        <p:spPr/>
        <p:txBody>
          <a:bodyPr/>
          <a:lstStyle/>
          <a:p>
            <a:pPr>
              <a:lnSpc>
                <a:spcPct val="150000"/>
              </a:lnSpc>
            </a:pPr>
            <a:r>
              <a:rPr lang="tr-TR" dirty="0" smtClean="0"/>
              <a:t>Küçük Gruplar Halinde Çalışma,</a:t>
            </a:r>
          </a:p>
          <a:p>
            <a:pPr>
              <a:lnSpc>
                <a:spcPct val="150000"/>
              </a:lnSpc>
            </a:pPr>
            <a:r>
              <a:rPr lang="tr-TR" dirty="0" smtClean="0"/>
              <a:t>Her Çocuğa Ayrı Bir Program Uygulama,</a:t>
            </a:r>
          </a:p>
          <a:p>
            <a:pPr>
              <a:lnSpc>
                <a:spcPct val="150000"/>
              </a:lnSpc>
            </a:pPr>
            <a:r>
              <a:rPr lang="tr-TR" dirty="0" smtClean="0"/>
              <a:t>Somuttan Soyuta Geçme,</a:t>
            </a:r>
          </a:p>
          <a:p>
            <a:pPr>
              <a:lnSpc>
                <a:spcPct val="150000"/>
              </a:lnSpc>
            </a:pPr>
            <a:r>
              <a:rPr lang="tr-TR" dirty="0" smtClean="0"/>
              <a:t>Bilinenle Başlama,</a:t>
            </a:r>
          </a:p>
          <a:p>
            <a:pPr>
              <a:lnSpc>
                <a:spcPct val="150000"/>
              </a:lnSpc>
            </a:pPr>
            <a:r>
              <a:rPr lang="tr-TR" dirty="0" smtClean="0"/>
              <a:t>Amaca Yönelik Olma,</a:t>
            </a:r>
          </a:p>
          <a:p>
            <a:pPr>
              <a:lnSpc>
                <a:spcPct val="150000"/>
              </a:lnSpc>
            </a:pPr>
            <a:r>
              <a:rPr lang="tr-TR" dirty="0" smtClean="0"/>
              <a:t>Okuyamayanda Heves Uyandırma</a:t>
            </a:r>
            <a:endParaRPr lang="tr-T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chor="ctr">
            <a:normAutofit fontScale="90000"/>
          </a:bodyPr>
          <a:lstStyle/>
          <a:p>
            <a:pPr algn="ctr"/>
            <a:r>
              <a:rPr lang="tr-TR" dirty="0" smtClean="0"/>
              <a:t>Görme Özürleri İle Okuma İlişkileri</a:t>
            </a:r>
            <a:endParaRPr lang="tr-TR" dirty="0"/>
          </a:p>
        </p:txBody>
      </p:sp>
      <p:sp>
        <p:nvSpPr>
          <p:cNvPr id="3" name="2 İçerik Yer Tutucusu"/>
          <p:cNvSpPr>
            <a:spLocks noGrp="1"/>
          </p:cNvSpPr>
          <p:nvPr>
            <p:ph idx="1"/>
          </p:nvPr>
        </p:nvSpPr>
        <p:spPr/>
        <p:txBody>
          <a:bodyPr>
            <a:normAutofit fontScale="85000" lnSpcReduction="10000"/>
          </a:bodyPr>
          <a:lstStyle/>
          <a:p>
            <a:r>
              <a:rPr lang="tr-TR" dirty="0" smtClean="0"/>
              <a:t>Çocuğun okuyabilmesi için belli şekilleri birbirinden ayırabilmesi, benzer harfleri karıştırmaması ve bunları bir kelime içinde gördüğünde tanıması gerekir.</a:t>
            </a:r>
          </a:p>
          <a:p>
            <a:endParaRPr lang="tr-TR" dirty="0" smtClean="0"/>
          </a:p>
          <a:p>
            <a:pPr lvl="8"/>
            <a:r>
              <a:rPr lang="tr-TR" sz="2600" dirty="0" smtClean="0"/>
              <a:t>Görme özürleri denince ilk akla gelen hipermetropluk, miyopluk, astigmatlık gibi gözdeki uyum bozukluklarıdır.</a:t>
            </a:r>
          </a:p>
          <a:p>
            <a:pPr lvl="8"/>
            <a:endParaRPr lang="tr-TR" sz="2600" dirty="0" smtClean="0"/>
          </a:p>
          <a:p>
            <a:pPr lvl="8"/>
            <a:r>
              <a:rPr lang="tr-TR" sz="2600" dirty="0" smtClean="0"/>
              <a:t>Bunlar, okuma öğreniminin hemen başlangıcında bazı güçlüklere yol açıyorlarsa da, uygun gözlükler kullanıldığında okuma öğrenimini etkileme açısından bir sorun kalmamaktadır.</a:t>
            </a:r>
            <a:endParaRPr lang="tr-TR" sz="2600" dirty="0"/>
          </a:p>
        </p:txBody>
      </p:sp>
      <p:pic>
        <p:nvPicPr>
          <p:cNvPr id="1027" name="Picture 3"/>
          <p:cNvPicPr>
            <a:picLocks noChangeAspect="1" noChangeArrowheads="1"/>
          </p:cNvPicPr>
          <p:nvPr/>
        </p:nvPicPr>
        <p:blipFill>
          <a:blip r:embed="rId2" cstate="print"/>
          <a:srcRect/>
          <a:stretch>
            <a:fillRect/>
          </a:stretch>
        </p:blipFill>
        <p:spPr bwMode="auto">
          <a:xfrm>
            <a:off x="714348" y="3643314"/>
            <a:ext cx="1804990" cy="23574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71472" y="500042"/>
            <a:ext cx="8229600" cy="857256"/>
          </a:xfrm>
        </p:spPr>
        <p:txBody>
          <a:bodyPr anchor="ctr"/>
          <a:lstStyle/>
          <a:p>
            <a:pPr algn="ctr"/>
            <a:r>
              <a:rPr lang="tr-TR" dirty="0" smtClean="0"/>
              <a:t>Öğretmene Öneriler</a:t>
            </a:r>
            <a:endParaRPr lang="tr-TR" dirty="0"/>
          </a:p>
        </p:txBody>
      </p:sp>
      <p:sp>
        <p:nvSpPr>
          <p:cNvPr id="3" name="2 İçerik Yer Tutucusu"/>
          <p:cNvSpPr>
            <a:spLocks noGrp="1"/>
          </p:cNvSpPr>
          <p:nvPr>
            <p:ph idx="1"/>
          </p:nvPr>
        </p:nvSpPr>
        <p:spPr>
          <a:xfrm>
            <a:off x="457200" y="1571612"/>
            <a:ext cx="8472518" cy="4752988"/>
          </a:xfrm>
        </p:spPr>
        <p:txBody>
          <a:bodyPr/>
          <a:lstStyle/>
          <a:p>
            <a:r>
              <a:rPr lang="tr-TR" dirty="0" smtClean="0"/>
              <a:t>Görme bozukluğu olan çocuğun öğrenmesi zaman alır, derslerden geri kalır, arkadaşları onu geçer. Arkadaşları ile uyumu bozulan çocuk okulu boşlayabilir.</a:t>
            </a:r>
          </a:p>
          <a:p>
            <a:endParaRPr lang="tr-TR" dirty="0" smtClean="0"/>
          </a:p>
          <a:p>
            <a:r>
              <a:rPr lang="tr-TR" dirty="0" smtClean="0"/>
              <a:t>Çocuğun öğrenme güçlüğü çekmemesi için bir göz hekimine muayene ettirilmesi gerekir.</a:t>
            </a:r>
          </a:p>
          <a:p>
            <a:endParaRPr lang="tr-TR" dirty="0" smtClean="0"/>
          </a:p>
          <a:p>
            <a:r>
              <a:rPr lang="tr-TR" dirty="0" smtClean="0"/>
              <a:t>Görme bozukluğu olan çocukları belirlerken öğretmen bir gözlem formu doldurabilir:</a:t>
            </a:r>
            <a:endParaRPr lang="tr-T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flipV="1">
            <a:off x="457200" y="642918"/>
            <a:ext cx="8229600" cy="61170"/>
          </a:xfrm>
        </p:spPr>
        <p:txBody>
          <a:bodyPr>
            <a:normAutofit fontScale="90000"/>
          </a:bodyPr>
          <a:lstStyle/>
          <a:p>
            <a:r>
              <a:rPr lang="tr-TR" dirty="0" smtClean="0"/>
              <a:t/>
            </a:r>
            <a:br>
              <a:rPr lang="tr-TR" dirty="0" smtClean="0"/>
            </a:br>
            <a:endParaRPr lang="tr-TR" dirty="0"/>
          </a:p>
        </p:txBody>
      </p:sp>
      <p:graphicFrame>
        <p:nvGraphicFramePr>
          <p:cNvPr id="4" name="3 İçerik Yer Tutucusu"/>
          <p:cNvGraphicFramePr>
            <a:graphicFrameLocks noGrp="1"/>
          </p:cNvGraphicFramePr>
          <p:nvPr>
            <p:ph idx="1"/>
          </p:nvPr>
        </p:nvGraphicFramePr>
        <p:xfrm>
          <a:off x="457200" y="127008"/>
          <a:ext cx="8229602" cy="4445000"/>
        </p:xfrm>
        <a:graphic>
          <a:graphicData uri="http://schemas.openxmlformats.org/drawingml/2006/table">
            <a:tbl>
              <a:tblPr firstRow="1" bandRow="1">
                <a:tableStyleId>{5C22544A-7EE6-4342-B048-85BDC9FD1C3A}</a:tableStyleId>
              </a:tblPr>
              <a:tblGrid>
                <a:gridCol w="6972320"/>
                <a:gridCol w="428629"/>
                <a:gridCol w="428629"/>
                <a:gridCol w="400024"/>
              </a:tblGrid>
              <a:tr h="370840">
                <a:tc>
                  <a:txBody>
                    <a:bodyPr/>
                    <a:lstStyle/>
                    <a:p>
                      <a:r>
                        <a:rPr lang="tr-TR" dirty="0" smtClean="0"/>
                        <a:t>GÖZLEM</a:t>
                      </a:r>
                      <a:endParaRPr lang="tr-TR" dirty="0"/>
                    </a:p>
                  </a:txBody>
                  <a:tcPr/>
                </a:tc>
                <a:tc gridSpan="3">
                  <a:txBody>
                    <a:bodyPr/>
                    <a:lstStyle/>
                    <a:p>
                      <a:pPr algn="ctr"/>
                      <a:r>
                        <a:rPr lang="tr-TR" dirty="0" smtClean="0"/>
                        <a:t>PUAN</a:t>
                      </a:r>
                      <a:endParaRPr lang="tr-TR" dirty="0"/>
                    </a:p>
                  </a:txBody>
                  <a:tcPr/>
                </a:tc>
                <a:tc hMerge="1">
                  <a:txBody>
                    <a:bodyPr/>
                    <a:lstStyle/>
                    <a:p>
                      <a:endParaRPr lang="tr-TR" dirty="0"/>
                    </a:p>
                  </a:txBody>
                  <a:tcPr/>
                </a:tc>
                <a:tc hMerge="1">
                  <a:txBody>
                    <a:bodyPr/>
                    <a:lstStyle/>
                    <a:p>
                      <a:endParaRPr lang="tr-TR" dirty="0"/>
                    </a:p>
                  </a:txBody>
                  <a:tcPr/>
                </a:tc>
              </a:tr>
              <a:tr h="370840">
                <a:tc>
                  <a:txBody>
                    <a:bodyPr/>
                    <a:lstStyle/>
                    <a:p>
                      <a:r>
                        <a:rPr lang="tr-TR" dirty="0" smtClean="0"/>
                        <a:t>1. Çocuk dikkatini</a:t>
                      </a:r>
                      <a:r>
                        <a:rPr lang="tr-TR" baseline="0" dirty="0" smtClean="0"/>
                        <a:t> toplamada güçlük çekiyor.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370840">
                <a:tc>
                  <a:txBody>
                    <a:bodyPr/>
                    <a:lstStyle/>
                    <a:p>
                      <a:r>
                        <a:rPr lang="tr-TR" dirty="0" smtClean="0"/>
                        <a:t>2. Çocuk ödevini çok yavaş yapıyor.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370840">
                <a:tc>
                  <a:txBody>
                    <a:bodyPr/>
                    <a:lstStyle/>
                    <a:p>
                      <a:r>
                        <a:rPr lang="tr-TR" dirty="0" smtClean="0"/>
                        <a:t>3. Çocuk okurken bulanık/ çift görmeden şikayet ediyor.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370840">
                <a:tc>
                  <a:txBody>
                    <a:bodyPr/>
                    <a:lstStyle/>
                    <a:p>
                      <a:r>
                        <a:rPr lang="tr-TR" dirty="0" smtClean="0"/>
                        <a:t>4. Okurken gözünde yorgunluktan, baş ağrısından şikayet ediyor.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370840">
                <a:tc>
                  <a:txBody>
                    <a:bodyPr/>
                    <a:lstStyle/>
                    <a:p>
                      <a:r>
                        <a:rPr lang="tr-TR" dirty="0" smtClean="0"/>
                        <a:t>5.</a:t>
                      </a:r>
                      <a:r>
                        <a:rPr lang="tr-TR" baseline="0" dirty="0" smtClean="0"/>
                        <a:t> Okurken kelimeleri, satırları atlıyor.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370840">
                <a:tc>
                  <a:txBody>
                    <a:bodyPr/>
                    <a:lstStyle/>
                    <a:p>
                      <a:r>
                        <a:rPr lang="tr-TR" dirty="0" smtClean="0"/>
                        <a:t>6. Tahtadan yazıyı defterine çekmede zorlanıyor.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370840">
                <a:tc>
                  <a:txBody>
                    <a:bodyPr/>
                    <a:lstStyle/>
                    <a:p>
                      <a:r>
                        <a:rPr lang="tr-TR" dirty="0" smtClean="0"/>
                        <a:t>7. El yazısını yazmada güçlük çekiyor.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370840">
                <a:tc>
                  <a:txBody>
                    <a:bodyPr/>
                    <a:lstStyle/>
                    <a:p>
                      <a:r>
                        <a:rPr lang="tr-TR" dirty="0" smtClean="0"/>
                        <a:t>8. Harfleri/rakamları ters yazıyor.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370840">
                <a:tc>
                  <a:txBody>
                    <a:bodyPr/>
                    <a:lstStyle/>
                    <a:p>
                      <a:r>
                        <a:rPr lang="tr-TR" dirty="0" smtClean="0"/>
                        <a:t>9. Okumaya başladıktan kısa bir süre sonra uyukluyor.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370840">
                <a:tc>
                  <a:txBody>
                    <a:bodyPr/>
                    <a:lstStyle/>
                    <a:p>
                      <a:r>
                        <a:rPr lang="tr-TR" dirty="0" smtClean="0"/>
                        <a:t>10. Çocuk okulda</a:t>
                      </a:r>
                      <a:r>
                        <a:rPr lang="tr-TR" baseline="0" dirty="0" smtClean="0"/>
                        <a:t> çok zorlanıyor, okulu sevmiyor.</a:t>
                      </a:r>
                      <a:endParaRPr lang="tr-TR" dirty="0"/>
                    </a:p>
                  </a:txBody>
                  <a:tcPr/>
                </a:tc>
                <a:tc>
                  <a:txBody>
                    <a:bodyPr/>
                    <a:lstStyle/>
                    <a:p>
                      <a:pPr algn="ctr"/>
                      <a:r>
                        <a:rPr lang="tr-TR" dirty="0" smtClean="0"/>
                        <a:t>1</a:t>
                      </a:r>
                      <a:endParaRPr lang="tr-TR" dirty="0"/>
                    </a:p>
                  </a:txBody>
                  <a:tcPr anchor="ctr"/>
                </a:tc>
                <a:tc>
                  <a:txBody>
                    <a:bodyPr/>
                    <a:lstStyle/>
                    <a:p>
                      <a:pPr algn="ctr"/>
                      <a:r>
                        <a:rPr lang="tr-TR" dirty="0" smtClean="0"/>
                        <a:t>2</a:t>
                      </a:r>
                      <a:endParaRPr lang="tr-TR" dirty="0"/>
                    </a:p>
                  </a:txBody>
                  <a:tcPr anchor="ctr"/>
                </a:tc>
                <a:tc>
                  <a:txBody>
                    <a:bodyPr/>
                    <a:lstStyle/>
                    <a:p>
                      <a:pPr algn="ctr"/>
                      <a:r>
                        <a:rPr lang="tr-TR" dirty="0" smtClean="0"/>
                        <a:t>3</a:t>
                      </a:r>
                      <a:endParaRPr lang="tr-TR" dirty="0"/>
                    </a:p>
                  </a:txBody>
                  <a:tcPr anchor="ctr"/>
                </a:tc>
              </a:tr>
              <a:tr h="151446">
                <a:tc>
                  <a:txBody>
                    <a:bodyPr/>
                    <a:lstStyle/>
                    <a:p>
                      <a:r>
                        <a:rPr lang="tr-TR" dirty="0" smtClean="0"/>
                        <a:t>TOPLAM</a:t>
                      </a:r>
                      <a:endParaRPr lang="tr-TR" dirty="0"/>
                    </a:p>
                  </a:txBody>
                  <a:tcPr/>
                </a:tc>
                <a:tc gridSpan="3">
                  <a:txBody>
                    <a:bodyPr/>
                    <a:lstStyle/>
                    <a:p>
                      <a:endParaRPr lang="tr-TR" dirty="0"/>
                    </a:p>
                  </a:txBody>
                  <a:tcPr/>
                </a:tc>
                <a:tc hMerge="1">
                  <a:txBody>
                    <a:bodyPr/>
                    <a:lstStyle/>
                    <a:p>
                      <a:endParaRPr lang="tr-TR" dirty="0"/>
                    </a:p>
                  </a:txBody>
                  <a:tcPr/>
                </a:tc>
                <a:tc hMerge="1">
                  <a:txBody>
                    <a:bodyPr/>
                    <a:lstStyle/>
                    <a:p>
                      <a:endParaRPr lang="tr-TR" dirty="0"/>
                    </a:p>
                  </a:txBody>
                  <a:tcPr/>
                </a:tc>
              </a:tr>
            </a:tbl>
          </a:graphicData>
        </a:graphic>
      </p:graphicFrame>
      <p:graphicFrame>
        <p:nvGraphicFramePr>
          <p:cNvPr id="5" name="4 Tablo"/>
          <p:cNvGraphicFramePr>
            <a:graphicFrameLocks noGrp="1"/>
          </p:cNvGraphicFramePr>
          <p:nvPr/>
        </p:nvGraphicFramePr>
        <p:xfrm>
          <a:off x="500034" y="4786322"/>
          <a:ext cx="8143932" cy="1849120"/>
        </p:xfrm>
        <a:graphic>
          <a:graphicData uri="http://schemas.openxmlformats.org/drawingml/2006/table">
            <a:tbl>
              <a:tblPr firstRow="1" bandRow="1">
                <a:tableStyleId>{5C22544A-7EE6-4342-B048-85BDC9FD1C3A}</a:tableStyleId>
              </a:tblPr>
              <a:tblGrid>
                <a:gridCol w="1785950"/>
                <a:gridCol w="6357982"/>
              </a:tblGrid>
              <a:tr h="370840">
                <a:tc gridSpan="2">
                  <a:txBody>
                    <a:bodyPr/>
                    <a:lstStyle/>
                    <a:p>
                      <a:r>
                        <a:rPr lang="tr-TR" dirty="0" smtClean="0"/>
                        <a:t>DEĞERLENDİRME</a:t>
                      </a:r>
                      <a:endParaRPr lang="tr-TR" dirty="0"/>
                    </a:p>
                  </a:txBody>
                  <a:tcPr/>
                </a:tc>
                <a:tc hMerge="1">
                  <a:txBody>
                    <a:bodyPr/>
                    <a:lstStyle/>
                    <a:p>
                      <a:endParaRPr lang="tr-TR" dirty="0"/>
                    </a:p>
                  </a:txBody>
                  <a:tcPr/>
                </a:tc>
              </a:tr>
              <a:tr h="370840">
                <a:tc>
                  <a:txBody>
                    <a:bodyPr/>
                    <a:lstStyle/>
                    <a:p>
                      <a:r>
                        <a:rPr lang="tr-TR" dirty="0" smtClean="0"/>
                        <a:t>PUANLAR</a:t>
                      </a:r>
                      <a:endParaRPr lang="tr-TR" dirty="0"/>
                    </a:p>
                  </a:txBody>
                  <a:tcPr/>
                </a:tc>
                <a:tc>
                  <a:txBody>
                    <a:bodyPr/>
                    <a:lstStyle/>
                    <a:p>
                      <a:r>
                        <a:rPr lang="tr-TR" dirty="0" smtClean="0"/>
                        <a:t>ANLAMLARI</a:t>
                      </a:r>
                      <a:endParaRPr lang="tr-TR" dirty="0"/>
                    </a:p>
                  </a:txBody>
                  <a:tcPr/>
                </a:tc>
              </a:tr>
              <a:tr h="370840">
                <a:tc>
                  <a:txBody>
                    <a:bodyPr/>
                    <a:lstStyle/>
                    <a:p>
                      <a:r>
                        <a:rPr lang="tr-TR" dirty="0" smtClean="0"/>
                        <a:t>10 – 12</a:t>
                      </a:r>
                      <a:endParaRPr lang="tr-TR" dirty="0"/>
                    </a:p>
                  </a:txBody>
                  <a:tcPr/>
                </a:tc>
                <a:tc>
                  <a:txBody>
                    <a:bodyPr/>
                    <a:lstStyle/>
                    <a:p>
                      <a:r>
                        <a:rPr lang="tr-TR" dirty="0" smtClean="0"/>
                        <a:t>Çocuğun öğrenmeyi etkileyen görsel problemi yok.</a:t>
                      </a:r>
                      <a:endParaRPr lang="tr-TR" dirty="0"/>
                    </a:p>
                  </a:txBody>
                  <a:tcPr/>
                </a:tc>
              </a:tr>
              <a:tr h="370840">
                <a:tc>
                  <a:txBody>
                    <a:bodyPr/>
                    <a:lstStyle/>
                    <a:p>
                      <a:r>
                        <a:rPr lang="tr-TR" dirty="0" smtClean="0"/>
                        <a:t>13 – 18</a:t>
                      </a:r>
                      <a:endParaRPr lang="tr-TR" dirty="0"/>
                    </a:p>
                  </a:txBody>
                  <a:tcPr/>
                </a:tc>
                <a:tc>
                  <a:txBody>
                    <a:bodyPr/>
                    <a:lstStyle/>
                    <a:p>
                      <a:r>
                        <a:rPr lang="tr-TR" dirty="0" smtClean="0"/>
                        <a:t>Görsel problem olması mümkün.</a:t>
                      </a:r>
                      <a:endParaRPr lang="tr-TR" dirty="0"/>
                    </a:p>
                  </a:txBody>
                  <a:tcPr/>
                </a:tc>
              </a:tr>
              <a:tr h="156550">
                <a:tc>
                  <a:txBody>
                    <a:bodyPr/>
                    <a:lstStyle/>
                    <a:p>
                      <a:r>
                        <a:rPr lang="tr-TR" dirty="0" smtClean="0"/>
                        <a:t>19 – 30</a:t>
                      </a:r>
                      <a:endParaRPr lang="tr-TR" dirty="0"/>
                    </a:p>
                  </a:txBody>
                  <a:tcPr/>
                </a:tc>
                <a:tc>
                  <a:txBody>
                    <a:bodyPr/>
                    <a:lstStyle/>
                    <a:p>
                      <a:r>
                        <a:rPr lang="tr-TR" dirty="0" smtClean="0"/>
                        <a:t>Öğrenmeyi etkileyen</a:t>
                      </a:r>
                      <a:r>
                        <a:rPr lang="tr-TR" baseline="0" dirty="0" smtClean="0"/>
                        <a:t> görme bozukluğu var.</a:t>
                      </a:r>
                      <a:endParaRPr lang="tr-TR"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500042"/>
            <a:ext cx="8229600" cy="785818"/>
          </a:xfrm>
        </p:spPr>
        <p:txBody>
          <a:bodyPr anchor="ctr">
            <a:noAutofit/>
          </a:bodyPr>
          <a:lstStyle/>
          <a:p>
            <a:pPr algn="ctr"/>
            <a:r>
              <a:rPr lang="tr-TR" sz="3600" dirty="0" smtClean="0"/>
              <a:t>İşitme Özürleri İle Okuma Güçlükleri İlişkileri</a:t>
            </a:r>
            <a:endParaRPr lang="tr-TR" sz="3600" dirty="0"/>
          </a:p>
        </p:txBody>
      </p:sp>
      <p:sp>
        <p:nvSpPr>
          <p:cNvPr id="3" name="2 İçerik Yer Tutucusu"/>
          <p:cNvSpPr>
            <a:spLocks noGrp="1"/>
          </p:cNvSpPr>
          <p:nvPr>
            <p:ph idx="1"/>
          </p:nvPr>
        </p:nvSpPr>
        <p:spPr>
          <a:xfrm>
            <a:off x="457200" y="1357298"/>
            <a:ext cx="8229600" cy="5072098"/>
          </a:xfrm>
        </p:spPr>
        <p:txBody>
          <a:bodyPr>
            <a:normAutofit fontScale="85000" lnSpcReduction="20000"/>
          </a:bodyPr>
          <a:lstStyle/>
          <a:p>
            <a:pPr algn="ctr">
              <a:buNone/>
            </a:pPr>
            <a:r>
              <a:rPr lang="tr-TR" sz="3300" dirty="0" smtClean="0"/>
              <a:t>İşitme Bozukluklarının Belirlenmesinde Öğretmen Gözlemleri</a:t>
            </a:r>
          </a:p>
          <a:p>
            <a:pPr>
              <a:buNone/>
            </a:pPr>
            <a:r>
              <a:rPr lang="tr-TR" dirty="0" smtClean="0"/>
              <a:t>		</a:t>
            </a:r>
            <a:r>
              <a:rPr lang="tr-TR" u="heavy" dirty="0" smtClean="0"/>
              <a:t>Öğretmen şu sorulara yanıt arayabilir:</a:t>
            </a:r>
          </a:p>
          <a:p>
            <a:r>
              <a:rPr lang="tr-TR" dirty="0" smtClean="0"/>
              <a:t>Soruların devamlı tekrarlanmasını istiyor mu?</a:t>
            </a:r>
          </a:p>
          <a:p>
            <a:r>
              <a:rPr lang="tr-TR" dirty="0" smtClean="0"/>
              <a:t>Öğretmenin söylediklerini dudak hareketlerinden anlamaya çalışıyor, öğretmeni yakından izliyor mu?</a:t>
            </a:r>
          </a:p>
          <a:p>
            <a:r>
              <a:rPr lang="tr-TR" dirty="0" smtClean="0"/>
              <a:t>Dikte edilen sözleri yazmakta güçlük çekiyor mu?</a:t>
            </a:r>
          </a:p>
          <a:p>
            <a:r>
              <a:rPr lang="tr-TR" dirty="0" smtClean="0"/>
              <a:t>Kolay soruları yanıtlamakta güçlük çekiyor mu?</a:t>
            </a:r>
          </a:p>
          <a:p>
            <a:r>
              <a:rPr lang="tr-TR" dirty="0" smtClean="0"/>
              <a:t>Farkına varmadan karşısındakinin konuşmasını kesiyor mu?</a:t>
            </a:r>
          </a:p>
          <a:p>
            <a:r>
              <a:rPr lang="tr-TR" dirty="0" smtClean="0"/>
              <a:t>Sesi anormal mi, çok yüksek ya da çok düşük ses ile konuşuyor mu?</a:t>
            </a:r>
          </a:p>
          <a:p>
            <a:r>
              <a:rPr lang="tr-TR" dirty="0" smtClean="0"/>
              <a:t>Canı sıkılmış, dikkatsiz, ilgisiz mi?</a:t>
            </a:r>
          </a:p>
          <a:p>
            <a:r>
              <a:rPr lang="tr-TR" dirty="0" smtClean="0"/>
              <a:t>Okul başarısı, yeteneğinin çok altında mı?</a:t>
            </a:r>
          </a:p>
          <a:p>
            <a:r>
              <a:rPr lang="tr-TR" dirty="0" smtClean="0"/>
              <a:t>Tekrarlayan kulak ağrıları, kulak akıntıları var mı?</a:t>
            </a:r>
          </a:p>
          <a:p>
            <a:r>
              <a:rPr lang="tr-TR" dirty="0" smtClean="0"/>
              <a:t>Sorulara yetersiz cevaplar veriyor mu?</a:t>
            </a:r>
          </a:p>
          <a:p>
            <a:pPr>
              <a:buNone/>
            </a:pPr>
            <a:endParaRPr lang="tr-T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500042"/>
            <a:ext cx="8229600" cy="653210"/>
          </a:xfrm>
        </p:spPr>
        <p:txBody>
          <a:bodyPr anchor="ctr">
            <a:normAutofit/>
          </a:bodyPr>
          <a:lstStyle/>
          <a:p>
            <a:pPr algn="ctr"/>
            <a:r>
              <a:rPr lang="tr-TR" sz="3600" dirty="0" smtClean="0"/>
              <a:t>Öğretmene Öneriler</a:t>
            </a:r>
            <a:endParaRPr lang="tr-TR" sz="3600" dirty="0"/>
          </a:p>
        </p:txBody>
      </p:sp>
      <p:sp>
        <p:nvSpPr>
          <p:cNvPr id="3" name="2 İçerik Yer Tutucusu"/>
          <p:cNvSpPr>
            <a:spLocks noGrp="1"/>
          </p:cNvSpPr>
          <p:nvPr>
            <p:ph idx="1"/>
          </p:nvPr>
        </p:nvSpPr>
        <p:spPr>
          <a:xfrm>
            <a:off x="457200" y="1214422"/>
            <a:ext cx="8229600" cy="5286412"/>
          </a:xfrm>
        </p:spPr>
        <p:txBody>
          <a:bodyPr>
            <a:normAutofit fontScale="77500" lnSpcReduction="20000"/>
          </a:bodyPr>
          <a:lstStyle/>
          <a:p>
            <a:r>
              <a:rPr lang="tr-TR" dirty="0" smtClean="0"/>
              <a:t>İşitme bozukluğu olan öğrenci mümkün</a:t>
            </a:r>
          </a:p>
          <a:p>
            <a:pPr>
              <a:buNone/>
            </a:pPr>
            <a:r>
              <a:rPr lang="tr-TR" dirty="0" smtClean="0"/>
              <a:t>olduğunca öğretmene ve tahtaya yakın</a:t>
            </a:r>
          </a:p>
          <a:p>
            <a:pPr>
              <a:buNone/>
            </a:pPr>
            <a:r>
              <a:rPr lang="tr-TR" dirty="0" smtClean="0"/>
              <a:t>oturtulmalıdır. Ancak bu yakınlık  1,5 </a:t>
            </a:r>
          </a:p>
          <a:p>
            <a:pPr>
              <a:buNone/>
            </a:pPr>
            <a:r>
              <a:rPr lang="tr-TR" dirty="0" smtClean="0"/>
              <a:t>metreden az olmamalıdır.</a:t>
            </a:r>
          </a:p>
          <a:p>
            <a:r>
              <a:rPr lang="tr-TR" dirty="0" smtClean="0"/>
              <a:t>Çocuğun sınıftaki yeri ışık kaynağına karşı</a:t>
            </a:r>
          </a:p>
          <a:p>
            <a:pPr>
              <a:buNone/>
            </a:pPr>
            <a:r>
              <a:rPr lang="tr-TR" dirty="0" smtClean="0"/>
              <a:t>olmalıdır. Işık kaynağına sırtı dönük oturması, bu </a:t>
            </a:r>
          </a:p>
          <a:p>
            <a:pPr>
              <a:buNone/>
            </a:pPr>
            <a:r>
              <a:rPr lang="tr-TR" dirty="0" smtClean="0"/>
              <a:t>mümkün değilse ışığın yandan gelmesi ona net ve rahat </a:t>
            </a:r>
          </a:p>
          <a:p>
            <a:pPr>
              <a:buNone/>
            </a:pPr>
            <a:r>
              <a:rPr lang="tr-TR" dirty="0" smtClean="0"/>
              <a:t>bir görüş sağlayacaktır.</a:t>
            </a:r>
          </a:p>
          <a:p>
            <a:r>
              <a:rPr lang="tr-TR" dirty="0" smtClean="0"/>
              <a:t>Ön sıranın kenarına oturtulması sınıfın gürültüsünün bir ölçüde azalmasını sağlayacaktır.</a:t>
            </a:r>
          </a:p>
          <a:p>
            <a:r>
              <a:rPr lang="tr-TR" dirty="0" smtClean="0"/>
              <a:t>İşitme bozukluğu olan çocukla konuşurken, yüksek sesle konuşmak, abartılmış ağız hareketleri çocuğa yarar yerine zarar verecektir.</a:t>
            </a:r>
          </a:p>
          <a:p>
            <a:r>
              <a:rPr lang="tr-TR" dirty="0" smtClean="0"/>
              <a:t>Konuşurken fazla hareket etmemeye, tahtaya bir şey yazarken konuşmaya devam etmeye ve mümkün olduğunca yan durmaya çalışılmalıdır.</a:t>
            </a:r>
          </a:p>
          <a:p>
            <a:r>
              <a:rPr lang="tr-TR" dirty="0" smtClean="0"/>
              <a:t>Başarısı anında ödüllendirilmelidir.</a:t>
            </a:r>
          </a:p>
          <a:p>
            <a:r>
              <a:rPr lang="tr-TR" dirty="0" smtClean="0"/>
              <a:t>İşaret dili kullanılmamalıdır. Bu çocuğun konuşma gelişimini olumsuz yönde etkileyecektir.</a:t>
            </a:r>
            <a:endParaRPr lang="tr-TR" dirty="0"/>
          </a:p>
        </p:txBody>
      </p:sp>
      <p:pic>
        <p:nvPicPr>
          <p:cNvPr id="1026" name="Picture 2"/>
          <p:cNvPicPr>
            <a:picLocks noChangeAspect="1" noChangeArrowheads="1"/>
          </p:cNvPicPr>
          <p:nvPr/>
        </p:nvPicPr>
        <p:blipFill>
          <a:blip r:embed="rId2" cstate="print"/>
          <a:srcRect/>
          <a:stretch>
            <a:fillRect/>
          </a:stretch>
        </p:blipFill>
        <p:spPr bwMode="auto">
          <a:xfrm>
            <a:off x="6572264" y="1285860"/>
            <a:ext cx="2100258" cy="21002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00034" y="428604"/>
            <a:ext cx="8229600" cy="1143000"/>
          </a:xfrm>
        </p:spPr>
        <p:txBody>
          <a:bodyPr anchor="ctr">
            <a:normAutofit/>
          </a:bodyPr>
          <a:lstStyle/>
          <a:p>
            <a:pPr algn="ctr"/>
            <a:r>
              <a:rPr lang="tr-TR" sz="3600" dirty="0" smtClean="0"/>
              <a:t>Dil ve Konuşma Bozuklukları İle Okuma Güçlükleri İlişkileri</a:t>
            </a:r>
            <a:endParaRPr lang="tr-TR" sz="3600" dirty="0"/>
          </a:p>
        </p:txBody>
      </p:sp>
      <p:sp>
        <p:nvSpPr>
          <p:cNvPr id="3" name="2 İçerik Yer Tutucusu"/>
          <p:cNvSpPr>
            <a:spLocks noGrp="1"/>
          </p:cNvSpPr>
          <p:nvPr>
            <p:ph idx="1"/>
          </p:nvPr>
        </p:nvSpPr>
        <p:spPr>
          <a:xfrm>
            <a:off x="457200" y="1571612"/>
            <a:ext cx="8229600" cy="4752988"/>
          </a:xfrm>
        </p:spPr>
        <p:txBody>
          <a:bodyPr/>
          <a:lstStyle/>
          <a:p>
            <a:pPr>
              <a:buNone/>
            </a:pPr>
            <a:r>
              <a:rPr lang="tr-TR" dirty="0" smtClean="0"/>
              <a:t>		</a:t>
            </a:r>
            <a:r>
              <a:rPr lang="tr-TR" u="heavy" dirty="0" smtClean="0"/>
              <a:t>Tutukluk (Kekemelik):</a:t>
            </a:r>
          </a:p>
          <a:p>
            <a:pPr>
              <a:buNone/>
            </a:pPr>
            <a:r>
              <a:rPr lang="tr-TR" dirty="0" smtClean="0"/>
              <a:t>	Konuşurken bir hece üzerinde takılıp o</a:t>
            </a:r>
          </a:p>
          <a:p>
            <a:pPr>
              <a:buNone/>
            </a:pPr>
            <a:r>
              <a:rPr lang="tr-TR" dirty="0" smtClean="0"/>
              <a:t> heceyi tekrarlama durumudur.</a:t>
            </a:r>
          </a:p>
          <a:p>
            <a:pPr>
              <a:buNone/>
            </a:pPr>
            <a:r>
              <a:rPr lang="tr-TR" dirty="0" smtClean="0"/>
              <a:t>		</a:t>
            </a:r>
            <a:r>
              <a:rPr lang="tr-TR" u="heavy" dirty="0" smtClean="0"/>
              <a:t>Fonolojik Bozukluklar:</a:t>
            </a:r>
          </a:p>
          <a:p>
            <a:pPr>
              <a:buNone/>
            </a:pPr>
            <a:r>
              <a:rPr lang="tr-TR" dirty="0" smtClean="0"/>
              <a:t>	Fonolojik bozukluk kekemelikten ayrıdır. Fonolojik</a:t>
            </a:r>
          </a:p>
          <a:p>
            <a:pPr>
              <a:buNone/>
            </a:pPr>
            <a:r>
              <a:rPr lang="tr-TR" dirty="0" smtClean="0"/>
              <a:t>bozuklukta bazı harflerin ve hecelerin telaffuz</a:t>
            </a:r>
          </a:p>
          <a:p>
            <a:pPr>
              <a:buNone/>
            </a:pPr>
            <a:r>
              <a:rPr lang="tr-TR" dirty="0" smtClean="0"/>
              <a:t>edilmesinde problem vardır.</a:t>
            </a:r>
          </a:p>
          <a:p>
            <a:pPr lvl="1"/>
            <a:r>
              <a:rPr lang="tr-TR" dirty="0" smtClean="0"/>
              <a:t>Fonolojik bozuklukta telaffuz edilmesinde en çok sorunlar yaşanan harfler  </a:t>
            </a:r>
            <a:r>
              <a:rPr lang="tr-TR" u="heavy" dirty="0" smtClean="0">
                <a:uFill>
                  <a:solidFill>
                    <a:srgbClr val="FF0000"/>
                  </a:solidFill>
                </a:uFill>
              </a:rPr>
              <a:t>r – s – k – ş  </a:t>
            </a:r>
            <a:r>
              <a:rPr lang="tr-TR" dirty="0" err="1" smtClean="0"/>
              <a:t>dir</a:t>
            </a:r>
            <a:r>
              <a:rPr lang="tr-TR" dirty="0" smtClean="0"/>
              <a:t>.</a:t>
            </a:r>
            <a:endParaRPr lang="tr-TR" dirty="0"/>
          </a:p>
        </p:txBody>
      </p:sp>
      <p:pic>
        <p:nvPicPr>
          <p:cNvPr id="2051" name="Picture 3"/>
          <p:cNvPicPr>
            <a:picLocks noChangeAspect="1" noChangeArrowheads="1"/>
          </p:cNvPicPr>
          <p:nvPr/>
        </p:nvPicPr>
        <p:blipFill>
          <a:blip r:embed="rId2" cstate="print"/>
          <a:srcRect/>
          <a:stretch>
            <a:fillRect/>
          </a:stretch>
        </p:blipFill>
        <p:spPr bwMode="auto">
          <a:xfrm>
            <a:off x="6643702" y="1357298"/>
            <a:ext cx="1914516" cy="19145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285728"/>
            <a:ext cx="8229600" cy="642942"/>
          </a:xfrm>
        </p:spPr>
        <p:txBody>
          <a:bodyPr anchor="ctr">
            <a:normAutofit/>
          </a:bodyPr>
          <a:lstStyle/>
          <a:p>
            <a:pPr algn="ctr"/>
            <a:r>
              <a:rPr lang="tr-TR" sz="3600" dirty="0" smtClean="0"/>
              <a:t>Öğretmene Öneriler</a:t>
            </a:r>
            <a:endParaRPr lang="tr-TR" sz="3600" dirty="0"/>
          </a:p>
        </p:txBody>
      </p:sp>
      <p:sp>
        <p:nvSpPr>
          <p:cNvPr id="3" name="2 İçerik Yer Tutucusu"/>
          <p:cNvSpPr>
            <a:spLocks noGrp="1"/>
          </p:cNvSpPr>
          <p:nvPr>
            <p:ph idx="1"/>
          </p:nvPr>
        </p:nvSpPr>
        <p:spPr>
          <a:xfrm>
            <a:off x="457200" y="928670"/>
            <a:ext cx="8229600" cy="5643602"/>
          </a:xfrm>
        </p:spPr>
        <p:txBody>
          <a:bodyPr>
            <a:normAutofit fontScale="77500" lnSpcReduction="20000"/>
          </a:bodyPr>
          <a:lstStyle/>
          <a:p>
            <a:r>
              <a:rPr lang="tr-TR" dirty="0" smtClean="0"/>
              <a:t>Öncelikle konuşma dilimizin tüm seslerini açık, belirgin olarak fakat abartmadan, yapmacıksız kullanmalıdır. Bunu alışkanlık haline getirmeli ve iyi bir örnek olunmalıdır.</a:t>
            </a:r>
          </a:p>
          <a:p>
            <a:r>
              <a:rPr lang="tr-TR" dirty="0" smtClean="0"/>
              <a:t>Konuşma engelinin türü ne olursa olsun çocuğun kişiliğini güçlendirmek yararlı olacaktır. Yeni beceriler ve sosyal yönden kabul görecek özellikler kazandırılmalıdır. Mutlaka başarılı olduğu bir alan vardır (resim yapmak, şiir yazmak, şarkı söylemek vb.). Başarılı olduğu alanlar ön plana çıkartılmalıdır.</a:t>
            </a:r>
          </a:p>
          <a:p>
            <a:r>
              <a:rPr lang="tr-TR" dirty="0" smtClean="0"/>
              <a:t>Konuşma engelli diye tanımlamayınız (damgalamayınız). Siz damgalarsanız sınıftaki arkadaşları ile kendisi de bunu kullanabilir. Bu durum engelin düzelmesinden ziyade yerleşmesine neden olabilir.</a:t>
            </a:r>
          </a:p>
          <a:p>
            <a:r>
              <a:rPr lang="tr-TR" dirty="0" smtClean="0"/>
              <a:t>Çocuğun konuşması üzerinde aşırı titizlik göstermeyiniz. Onu sakince dinleyiniz. Endişeden uzak olunuz. Çocuk bir şey söylemek istediğinde telaşa kapılmadan, söyleyeceği kadar zaman ve fırsat veriniz.</a:t>
            </a:r>
          </a:p>
          <a:p>
            <a:r>
              <a:rPr lang="tr-TR" dirty="0" smtClean="0"/>
              <a:t>Çocuk konuşurken onun dudak devinimlerine değil de gözünün içine bakınız.</a:t>
            </a:r>
          </a:p>
          <a:p>
            <a:r>
              <a:rPr lang="tr-TR" dirty="0" smtClean="0"/>
              <a:t>Çocuk konuşurken bir sözcük ya da seste tutulursa onu tamamlamak için yardım etmeyiniz.</a:t>
            </a:r>
          </a:p>
          <a:p>
            <a:r>
              <a:rPr lang="tr-TR" dirty="0" smtClean="0"/>
              <a:t>Ona bazı ödevler veriniz; konuşma ödevi, okul müdürüne ya da bir yetişkine iletilecek bir haber  ya da ondan alınacak bir şey için görevlendirme gibi.</a:t>
            </a:r>
            <a:endParaRPr lang="tr-T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71472" y="428604"/>
            <a:ext cx="8229600" cy="642942"/>
          </a:xfrm>
        </p:spPr>
        <p:txBody>
          <a:bodyPr anchor="ctr">
            <a:normAutofit/>
          </a:bodyPr>
          <a:lstStyle/>
          <a:p>
            <a:pPr algn="ctr"/>
            <a:r>
              <a:rPr lang="tr-TR" sz="2800" dirty="0" smtClean="0"/>
              <a:t>Hareket Yeteneği Özürleri ve Okuma Güçlükleri İlişkileri</a:t>
            </a:r>
            <a:endParaRPr lang="tr-TR" sz="2800" dirty="0"/>
          </a:p>
        </p:txBody>
      </p:sp>
      <p:sp>
        <p:nvSpPr>
          <p:cNvPr id="3" name="2 İçerik Yer Tutucusu"/>
          <p:cNvSpPr>
            <a:spLocks noGrp="1"/>
          </p:cNvSpPr>
          <p:nvPr>
            <p:ph idx="1"/>
          </p:nvPr>
        </p:nvSpPr>
        <p:spPr>
          <a:xfrm>
            <a:off x="457200" y="1071546"/>
            <a:ext cx="8229600" cy="5429288"/>
          </a:xfrm>
        </p:spPr>
        <p:txBody>
          <a:bodyPr>
            <a:normAutofit fontScale="77500" lnSpcReduction="20000"/>
          </a:bodyPr>
          <a:lstStyle/>
          <a:p>
            <a:pPr>
              <a:buNone/>
            </a:pPr>
            <a:r>
              <a:rPr lang="tr-TR" dirty="0" smtClean="0"/>
              <a:t>			</a:t>
            </a:r>
            <a:r>
              <a:rPr lang="tr-TR" u="sng" dirty="0" smtClean="0"/>
              <a:t>Duruş bozuklukları:</a:t>
            </a:r>
            <a:endParaRPr lang="tr-TR" dirty="0" smtClean="0"/>
          </a:p>
          <a:p>
            <a:pPr>
              <a:buNone/>
            </a:pPr>
            <a:r>
              <a:rPr lang="tr-TR" dirty="0" smtClean="0"/>
              <a:t>		Bunları belirlemek için aşağıda belirtilen şekilde gözlemler yapmalıdır.</a:t>
            </a:r>
          </a:p>
          <a:p>
            <a:pPr>
              <a:buNone/>
            </a:pPr>
            <a:r>
              <a:rPr lang="tr-TR" u="sng" dirty="0" smtClean="0"/>
              <a:t>Gözlem – 1: Ayakta duruş bozukluğunun belirlenmesi:</a:t>
            </a:r>
          </a:p>
          <a:p>
            <a:r>
              <a:rPr lang="tr-TR" dirty="0" smtClean="0"/>
              <a:t>Ayakta dururken, ayaklarla bacaklar tam dik açı yapmıyor mu?</a:t>
            </a:r>
          </a:p>
          <a:p>
            <a:r>
              <a:rPr lang="tr-TR" dirty="0" smtClean="0"/>
              <a:t>Ayakların yönü ile diz kapağı kemiği yönü farklı mı?</a:t>
            </a:r>
          </a:p>
          <a:p>
            <a:r>
              <a:rPr lang="tr-TR" dirty="0" smtClean="0"/>
              <a:t>Dizler bükülü mü?</a:t>
            </a:r>
          </a:p>
          <a:p>
            <a:r>
              <a:rPr lang="tr-TR" dirty="0" smtClean="0"/>
              <a:t>Omurga düz değil, bel içeri çökük ve sırt çıkıntı yapmış mı?</a:t>
            </a:r>
          </a:p>
          <a:p>
            <a:r>
              <a:rPr lang="tr-TR" dirty="0" smtClean="0"/>
              <a:t>Baş dik durmuyor mu?</a:t>
            </a:r>
          </a:p>
          <a:p>
            <a:pPr>
              <a:buNone/>
            </a:pPr>
            <a:r>
              <a:rPr lang="tr-TR" u="sng" dirty="0" smtClean="0"/>
              <a:t>Gözlem – 2: Otururken duruş bozukluğunun belirlenmesi:</a:t>
            </a:r>
          </a:p>
          <a:p>
            <a:r>
              <a:rPr lang="tr-TR" dirty="0" smtClean="0"/>
              <a:t>Otururken ayaklar tam olarak yere değiyor mu?</a:t>
            </a:r>
          </a:p>
          <a:p>
            <a:r>
              <a:rPr lang="tr-TR" dirty="0" smtClean="0"/>
              <a:t>Dizlerin yüksekliği kalçadan yukarıda mı?</a:t>
            </a:r>
          </a:p>
          <a:p>
            <a:r>
              <a:rPr lang="tr-TR" dirty="0" smtClean="0"/>
              <a:t>Sandalyenin desteği öğrencinin sırt üst ya da bel alt kısmını mı kavrıyor?</a:t>
            </a:r>
          </a:p>
          <a:p>
            <a:r>
              <a:rPr lang="tr-TR" dirty="0" smtClean="0"/>
              <a:t>Öğrenci sandalyenin ucuna mı oturuyor?</a:t>
            </a:r>
          </a:p>
          <a:p>
            <a:r>
              <a:rPr lang="tr-TR" dirty="0" smtClean="0"/>
              <a:t>Sırada yazı yazarken sırt ve omuzdan mı eğiliyor?</a:t>
            </a:r>
          </a:p>
          <a:p>
            <a:r>
              <a:rPr lang="tr-TR" dirty="0" smtClean="0"/>
              <a:t>Dirseklerini sıraya dayıyor mu?</a:t>
            </a:r>
          </a:p>
          <a:p>
            <a:r>
              <a:rPr lang="tr-TR" dirty="0" smtClean="0"/>
              <a:t>Otururken hiç pozisyon değiştirmiyor mu?</a:t>
            </a:r>
          </a:p>
        </p:txBody>
      </p:sp>
      <p:pic>
        <p:nvPicPr>
          <p:cNvPr id="3074" name="Picture 2"/>
          <p:cNvPicPr>
            <a:picLocks noChangeAspect="1" noChangeArrowheads="1"/>
          </p:cNvPicPr>
          <p:nvPr/>
        </p:nvPicPr>
        <p:blipFill>
          <a:blip r:embed="rId2" cstate="print"/>
          <a:srcRect/>
          <a:stretch>
            <a:fillRect/>
          </a:stretch>
        </p:blipFill>
        <p:spPr bwMode="auto">
          <a:xfrm>
            <a:off x="7000892" y="4500570"/>
            <a:ext cx="1304925" cy="1819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428604"/>
            <a:ext cx="8229600" cy="1143000"/>
          </a:xfrm>
        </p:spPr>
        <p:txBody>
          <a:bodyPr anchor="ctr">
            <a:normAutofit/>
          </a:bodyPr>
          <a:lstStyle/>
          <a:p>
            <a:pPr algn="ctr"/>
            <a:r>
              <a:rPr lang="tr-TR" sz="3200" dirty="0" smtClean="0"/>
              <a:t>Çevresel Koşullar-Sorunlar İle Okuma Güçlükleri İlişkileri</a:t>
            </a:r>
            <a:endParaRPr lang="tr-TR" sz="3200" dirty="0"/>
          </a:p>
        </p:txBody>
      </p:sp>
      <p:sp>
        <p:nvSpPr>
          <p:cNvPr id="3" name="2 İçerik Yer Tutucusu"/>
          <p:cNvSpPr>
            <a:spLocks noGrp="1"/>
          </p:cNvSpPr>
          <p:nvPr>
            <p:ph idx="1"/>
          </p:nvPr>
        </p:nvSpPr>
        <p:spPr>
          <a:xfrm>
            <a:off x="457200" y="1571612"/>
            <a:ext cx="8229600" cy="4752988"/>
          </a:xfrm>
        </p:spPr>
        <p:txBody>
          <a:bodyPr/>
          <a:lstStyle/>
          <a:p>
            <a:r>
              <a:rPr lang="tr-TR" dirty="0" smtClean="0"/>
              <a:t>Atmosferin gerginliği, çocuğa ve okul durumuna karşı ailenin ilgisizliği, çocuğun ders çalışma koşullarının kötü olması da çocuğu başarısızlığa götüren olumsuz koşullar olarak sayılabilir.</a:t>
            </a:r>
          </a:p>
        </p:txBody>
      </p:sp>
      <p:pic>
        <p:nvPicPr>
          <p:cNvPr id="1026" name="Picture 2"/>
          <p:cNvPicPr>
            <a:picLocks noChangeAspect="1" noChangeArrowheads="1"/>
          </p:cNvPicPr>
          <p:nvPr/>
        </p:nvPicPr>
        <p:blipFill>
          <a:blip r:embed="rId2" cstate="print"/>
          <a:srcRect/>
          <a:stretch>
            <a:fillRect/>
          </a:stretch>
        </p:blipFill>
        <p:spPr bwMode="auto">
          <a:xfrm>
            <a:off x="3143240" y="3357562"/>
            <a:ext cx="3000396" cy="311954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chor="ctr">
            <a:normAutofit/>
          </a:bodyPr>
          <a:lstStyle/>
          <a:p>
            <a:pPr algn="ctr"/>
            <a:r>
              <a:rPr lang="tr-TR" sz="3600" dirty="0" smtClean="0"/>
              <a:t>OKUMA BOZUKLUKLARINI TEDAVİ VE DÜZELTME İLKELERİ</a:t>
            </a:r>
            <a:endParaRPr lang="tr-TR" sz="3600" dirty="0"/>
          </a:p>
        </p:txBody>
      </p:sp>
      <p:sp>
        <p:nvSpPr>
          <p:cNvPr id="3" name="2 İçerik Yer Tutucusu"/>
          <p:cNvSpPr>
            <a:spLocks noGrp="1"/>
          </p:cNvSpPr>
          <p:nvPr>
            <p:ph idx="1"/>
          </p:nvPr>
        </p:nvSpPr>
        <p:spPr/>
        <p:txBody>
          <a:bodyPr>
            <a:normAutofit fontScale="92500" lnSpcReduction="20000"/>
          </a:bodyPr>
          <a:lstStyle/>
          <a:p>
            <a:r>
              <a:rPr lang="tr-TR" dirty="0" smtClean="0"/>
              <a:t>İlk görev çocuktaki kusurların </a:t>
            </a:r>
          </a:p>
          <a:p>
            <a:pPr>
              <a:buNone/>
            </a:pPr>
            <a:r>
              <a:rPr lang="tr-TR" dirty="0" smtClean="0"/>
              <a:t>nedenlerini belirlemeye </a:t>
            </a:r>
          </a:p>
          <a:p>
            <a:pPr>
              <a:buNone/>
            </a:pPr>
            <a:r>
              <a:rPr lang="tr-TR" dirty="0" smtClean="0"/>
              <a:t>çalışmaktır.</a:t>
            </a:r>
          </a:p>
          <a:p>
            <a:endParaRPr lang="tr-TR" dirty="0" smtClean="0"/>
          </a:p>
          <a:p>
            <a:r>
              <a:rPr lang="tr-TR" dirty="0" smtClean="0"/>
              <a:t>İkincisi ise çocuğun az gelişmiş</a:t>
            </a:r>
          </a:p>
          <a:p>
            <a:pPr>
              <a:buNone/>
            </a:pPr>
            <a:r>
              <a:rPr lang="tr-TR" dirty="0" smtClean="0"/>
              <a:t>yeteneklerini saptamaktır.</a:t>
            </a:r>
          </a:p>
          <a:p>
            <a:pPr>
              <a:buNone/>
            </a:pPr>
            <a:endParaRPr lang="tr-TR" dirty="0" smtClean="0"/>
          </a:p>
          <a:p>
            <a:r>
              <a:rPr lang="tr-TR" dirty="0" smtClean="0"/>
              <a:t>Ancak bu iki iş yapıldıktan sonra kullanılacak yöntem seçilebilir ve program yapılabilir.</a:t>
            </a:r>
          </a:p>
          <a:p>
            <a:pPr>
              <a:buNone/>
            </a:pPr>
            <a:endParaRPr lang="tr-TR" dirty="0" smtClean="0"/>
          </a:p>
          <a:p>
            <a:r>
              <a:rPr lang="tr-TR" dirty="0" smtClean="0"/>
              <a:t>Hazırlanacak bu program bozukluğun derecesine ve çocuğun gelişim düzeyine göre hazırlanmalıdır.</a:t>
            </a:r>
            <a:endParaRPr lang="tr-TR" dirty="0"/>
          </a:p>
        </p:txBody>
      </p:sp>
      <p:pic>
        <p:nvPicPr>
          <p:cNvPr id="1027" name="Picture 3"/>
          <p:cNvPicPr>
            <a:picLocks noChangeAspect="1" noChangeArrowheads="1"/>
          </p:cNvPicPr>
          <p:nvPr/>
        </p:nvPicPr>
        <p:blipFill>
          <a:blip r:embed="rId2" cstate="print"/>
          <a:srcRect/>
          <a:stretch>
            <a:fillRect/>
          </a:stretch>
        </p:blipFill>
        <p:spPr bwMode="auto">
          <a:xfrm>
            <a:off x="5143504" y="1785926"/>
            <a:ext cx="3450194" cy="26432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57166"/>
            <a:ext cx="8229600" cy="571504"/>
          </a:xfrm>
        </p:spPr>
        <p:txBody>
          <a:bodyPr anchor="ctr">
            <a:normAutofit/>
          </a:bodyPr>
          <a:lstStyle/>
          <a:p>
            <a:pPr algn="ctr"/>
            <a:r>
              <a:rPr lang="tr-TR" sz="3200" dirty="0" err="1" smtClean="0"/>
              <a:t>Disleksi</a:t>
            </a:r>
            <a:r>
              <a:rPr lang="tr-TR" sz="3200" dirty="0" smtClean="0"/>
              <a:t> İle Okuma Güçlükleri İlişkileri</a:t>
            </a:r>
            <a:endParaRPr lang="tr-TR" sz="3200" dirty="0"/>
          </a:p>
        </p:txBody>
      </p:sp>
      <p:sp>
        <p:nvSpPr>
          <p:cNvPr id="3" name="2 İçerik Yer Tutucusu"/>
          <p:cNvSpPr>
            <a:spLocks noGrp="1"/>
          </p:cNvSpPr>
          <p:nvPr>
            <p:ph idx="1"/>
          </p:nvPr>
        </p:nvSpPr>
        <p:spPr>
          <a:xfrm>
            <a:off x="457200" y="1000108"/>
            <a:ext cx="8229600" cy="5500726"/>
          </a:xfrm>
        </p:spPr>
        <p:txBody>
          <a:bodyPr>
            <a:normAutofit fontScale="77500" lnSpcReduction="20000"/>
          </a:bodyPr>
          <a:lstStyle/>
          <a:p>
            <a:r>
              <a:rPr lang="tr-TR" dirty="0" smtClean="0"/>
              <a:t>   </a:t>
            </a:r>
            <a:r>
              <a:rPr lang="tr-TR" dirty="0" err="1" smtClean="0"/>
              <a:t>Disleksi</a:t>
            </a:r>
            <a:r>
              <a:rPr lang="tr-TR" dirty="0" smtClean="0"/>
              <a:t> dinleme, konuşma, okuma, yazma, akıl yürütme ile matematik yeteneklerinin kazanılmasında ve kullanılmasında önemli güçlüklerle kendini gösteren bir öğrenme bozukluğudur.</a:t>
            </a:r>
          </a:p>
          <a:p>
            <a:pPr>
              <a:buNone/>
            </a:pPr>
            <a:r>
              <a:rPr lang="tr-TR" dirty="0" smtClean="0"/>
              <a:t>		</a:t>
            </a:r>
            <a:r>
              <a:rPr lang="tr-TR" u="sng" dirty="0" err="1" smtClean="0"/>
              <a:t>Dislektik</a:t>
            </a:r>
            <a:r>
              <a:rPr lang="tr-TR" u="sng" dirty="0" smtClean="0"/>
              <a:t> Çocuğun </a:t>
            </a:r>
            <a:r>
              <a:rPr lang="tr-TR" u="sng" dirty="0" err="1" smtClean="0"/>
              <a:t>Özlellikleri</a:t>
            </a:r>
            <a:r>
              <a:rPr lang="tr-TR" u="sng" dirty="0" smtClean="0"/>
              <a:t>:</a:t>
            </a:r>
          </a:p>
          <a:p>
            <a:r>
              <a:rPr lang="tr-TR" dirty="0" smtClean="0"/>
              <a:t>Harfleri ya da rakamları ters algılar. Örnek: 3 rakamı E harfi gibi, 6 rakamını 9 olarak görür.</a:t>
            </a:r>
          </a:p>
          <a:p>
            <a:r>
              <a:rPr lang="tr-TR" dirty="0" smtClean="0"/>
              <a:t>Okurken ve yazarken satırları veya sözcükleri atlar.</a:t>
            </a:r>
          </a:p>
          <a:p>
            <a:r>
              <a:rPr lang="tr-TR" dirty="0" smtClean="0"/>
              <a:t>Uzaklık ve derinlik algılamasında sorunları vardır. Bu nedenle eşyalara çarpabilir, sandalyeden düşebilirler.</a:t>
            </a:r>
          </a:p>
          <a:p>
            <a:r>
              <a:rPr lang="tr-TR" dirty="0" smtClean="0"/>
              <a:t>Yön tayin edemez, sürekli sağı solu karıştırırlar.</a:t>
            </a:r>
          </a:p>
          <a:p>
            <a:r>
              <a:rPr lang="tr-TR" dirty="0" smtClean="0"/>
              <a:t>Benzer sesleri birbirine karıştırır, örneğin soba yerine sopa, kova yerine kofa der.</a:t>
            </a:r>
          </a:p>
          <a:p>
            <a:r>
              <a:rPr lang="tr-TR" dirty="0" smtClean="0"/>
              <a:t>Günleri </a:t>
            </a:r>
            <a:r>
              <a:rPr lang="tr-TR" dirty="0" err="1" smtClean="0"/>
              <a:t>ard</a:t>
            </a:r>
            <a:r>
              <a:rPr lang="tr-TR" dirty="0" smtClean="0"/>
              <a:t> arda sayamaz.</a:t>
            </a:r>
          </a:p>
          <a:p>
            <a:r>
              <a:rPr lang="tr-TR" dirty="0" smtClean="0"/>
              <a:t>Ödevlerini yapmayı unutur, sürekli hatırlatmak gerekir.</a:t>
            </a:r>
          </a:p>
          <a:p>
            <a:r>
              <a:rPr lang="tr-TR" dirty="0" smtClean="0"/>
              <a:t>Kendisini çok zor ifade eder, kelimeleri sıralayıp, cümle oluşturmakta güçlük çeker.</a:t>
            </a:r>
          </a:p>
          <a:p>
            <a:r>
              <a:rPr lang="tr-TR" dirty="0" smtClean="0"/>
              <a:t>Önce-sonra, dün-bugün gibi kavramları karıştırırlar.</a:t>
            </a:r>
          </a:p>
          <a:p>
            <a:r>
              <a:rPr lang="tr-TR" dirty="0" smtClean="0"/>
              <a:t>Arkadaşları ile olan ilişkileri genellikle bozuktur.</a:t>
            </a:r>
          </a:p>
          <a:p>
            <a:r>
              <a:rPr lang="tr-TR" dirty="0" smtClean="0"/>
              <a:t>Değişikliklere uyum sağlayamaz.</a:t>
            </a:r>
            <a:endParaRPr lang="tr-T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00034" y="428604"/>
            <a:ext cx="8229600" cy="928694"/>
          </a:xfrm>
        </p:spPr>
        <p:txBody>
          <a:bodyPr anchor="ctr">
            <a:normAutofit/>
          </a:bodyPr>
          <a:lstStyle/>
          <a:p>
            <a:pPr algn="ctr"/>
            <a:r>
              <a:rPr lang="tr-TR" dirty="0" smtClean="0"/>
              <a:t>Öğretmene Öneriler</a:t>
            </a:r>
            <a:endParaRPr lang="tr-TR" dirty="0"/>
          </a:p>
        </p:txBody>
      </p:sp>
      <p:sp>
        <p:nvSpPr>
          <p:cNvPr id="3" name="2 İçerik Yer Tutucusu"/>
          <p:cNvSpPr>
            <a:spLocks noGrp="1"/>
          </p:cNvSpPr>
          <p:nvPr>
            <p:ph idx="1"/>
          </p:nvPr>
        </p:nvSpPr>
        <p:spPr>
          <a:xfrm>
            <a:off x="457200" y="1428736"/>
            <a:ext cx="8229600" cy="4895864"/>
          </a:xfrm>
        </p:spPr>
        <p:txBody>
          <a:bodyPr>
            <a:normAutofit lnSpcReduction="10000"/>
          </a:bodyPr>
          <a:lstStyle/>
          <a:p>
            <a:r>
              <a:rPr lang="tr-TR" dirty="0" err="1" smtClean="0"/>
              <a:t>Disleksinin</a:t>
            </a:r>
            <a:r>
              <a:rPr lang="tr-TR" dirty="0" smtClean="0"/>
              <a:t> tanınmadığı aile ve okul </a:t>
            </a:r>
          </a:p>
          <a:p>
            <a:pPr>
              <a:buNone/>
            </a:pPr>
            <a:r>
              <a:rPr lang="tr-TR" dirty="0" smtClean="0"/>
              <a:t>ortamlarında yetişen çocuklarda okuyamamak</a:t>
            </a:r>
          </a:p>
          <a:p>
            <a:pPr>
              <a:buNone/>
            </a:pPr>
            <a:r>
              <a:rPr lang="tr-TR" dirty="0" smtClean="0"/>
              <a:t> ve varsa diğer öğrenme bozukluklarını da </a:t>
            </a:r>
          </a:p>
          <a:p>
            <a:pPr>
              <a:buNone/>
            </a:pPr>
            <a:r>
              <a:rPr lang="tr-TR" dirty="0" smtClean="0"/>
              <a:t>yaşamak yüzünden güven kaybı oluyor ve bu </a:t>
            </a:r>
          </a:p>
          <a:p>
            <a:pPr>
              <a:buNone/>
            </a:pPr>
            <a:r>
              <a:rPr lang="tr-TR" dirty="0" smtClean="0"/>
              <a:t>temel güvensizlik duygusu yaşamın her alanına yansıyor.</a:t>
            </a:r>
          </a:p>
          <a:p>
            <a:pPr>
              <a:buNone/>
            </a:pPr>
            <a:endParaRPr lang="tr-TR" dirty="0" smtClean="0"/>
          </a:p>
          <a:p>
            <a:r>
              <a:rPr lang="tr-TR" dirty="0" smtClean="0"/>
              <a:t>Başarılı oldukları kabul edilen</a:t>
            </a:r>
          </a:p>
          <a:p>
            <a:pPr>
              <a:buNone/>
            </a:pPr>
            <a:r>
              <a:rPr lang="tr-TR" dirty="0" smtClean="0"/>
              <a:t> </a:t>
            </a:r>
            <a:r>
              <a:rPr lang="tr-TR" dirty="0" err="1" smtClean="0"/>
              <a:t>disleksililerin</a:t>
            </a:r>
            <a:r>
              <a:rPr lang="tr-TR" dirty="0" smtClean="0"/>
              <a:t> özgüven sahibi oldukları, </a:t>
            </a:r>
          </a:p>
          <a:p>
            <a:pPr>
              <a:buNone/>
            </a:pPr>
            <a:r>
              <a:rPr lang="tr-TR" dirty="0" smtClean="0"/>
              <a:t>benlik algılarının olumlu olduğu, kim </a:t>
            </a:r>
          </a:p>
          <a:p>
            <a:pPr>
              <a:buNone/>
            </a:pPr>
            <a:r>
              <a:rPr lang="tr-TR" dirty="0" smtClean="0"/>
              <a:t>olduklarının ve nasıl düşündüklerinin </a:t>
            </a:r>
          </a:p>
          <a:p>
            <a:pPr>
              <a:buNone/>
            </a:pPr>
            <a:r>
              <a:rPr lang="tr-TR" dirty="0" smtClean="0"/>
              <a:t>farkında oldukları da belirlenmiş.</a:t>
            </a:r>
            <a:endParaRPr lang="tr-TR" dirty="0"/>
          </a:p>
        </p:txBody>
      </p:sp>
      <p:pic>
        <p:nvPicPr>
          <p:cNvPr id="2050" name="Picture 2"/>
          <p:cNvPicPr>
            <a:picLocks noChangeAspect="1" noChangeArrowheads="1"/>
          </p:cNvPicPr>
          <p:nvPr/>
        </p:nvPicPr>
        <p:blipFill>
          <a:blip r:embed="rId2" cstate="print"/>
          <a:srcRect/>
          <a:stretch>
            <a:fillRect/>
          </a:stretch>
        </p:blipFill>
        <p:spPr bwMode="auto">
          <a:xfrm>
            <a:off x="7143768" y="1214422"/>
            <a:ext cx="1666875" cy="18478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6286512" y="4214818"/>
            <a:ext cx="2000264" cy="20002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71472" y="428604"/>
            <a:ext cx="8229600" cy="724648"/>
          </a:xfrm>
        </p:spPr>
        <p:txBody>
          <a:bodyPr anchor="ctr">
            <a:noAutofit/>
          </a:bodyPr>
          <a:lstStyle/>
          <a:p>
            <a:pPr algn="ctr"/>
            <a:r>
              <a:rPr lang="tr-TR" sz="3600" dirty="0" smtClean="0"/>
              <a:t>Dikkat Eksikliği ve </a:t>
            </a:r>
            <a:r>
              <a:rPr lang="tr-TR" sz="3600" dirty="0" err="1" smtClean="0"/>
              <a:t>Hiperaktivite</a:t>
            </a:r>
            <a:r>
              <a:rPr lang="tr-TR" sz="3600" dirty="0" smtClean="0"/>
              <a:t> (DEHS) Sendromu</a:t>
            </a:r>
            <a:endParaRPr lang="tr-TR" sz="3600" dirty="0"/>
          </a:p>
        </p:txBody>
      </p:sp>
      <p:sp>
        <p:nvSpPr>
          <p:cNvPr id="3" name="2 İçerik Yer Tutucusu"/>
          <p:cNvSpPr>
            <a:spLocks noGrp="1"/>
          </p:cNvSpPr>
          <p:nvPr>
            <p:ph idx="1"/>
          </p:nvPr>
        </p:nvSpPr>
        <p:spPr>
          <a:xfrm>
            <a:off x="457200" y="1357298"/>
            <a:ext cx="8229600" cy="4967302"/>
          </a:xfrm>
        </p:spPr>
        <p:txBody>
          <a:bodyPr>
            <a:normAutofit fontScale="92500" lnSpcReduction="20000"/>
          </a:bodyPr>
          <a:lstStyle/>
          <a:p>
            <a:pPr>
              <a:buNone/>
            </a:pPr>
            <a:r>
              <a:rPr lang="tr-TR" dirty="0" smtClean="0"/>
              <a:t>		</a:t>
            </a:r>
            <a:r>
              <a:rPr lang="tr-TR" u="sng" dirty="0" smtClean="0"/>
              <a:t>Öğretmen Neler Yapmalı?</a:t>
            </a:r>
          </a:p>
          <a:p>
            <a:r>
              <a:rPr lang="tr-TR" dirty="0" err="1" smtClean="0"/>
              <a:t>DEHB’li</a:t>
            </a:r>
            <a:r>
              <a:rPr lang="tr-TR" dirty="0" smtClean="0"/>
              <a:t> çocuklarla başa çıkabilmesi için </a:t>
            </a:r>
          </a:p>
          <a:p>
            <a:pPr>
              <a:buNone/>
            </a:pPr>
            <a:r>
              <a:rPr lang="tr-TR" dirty="0" smtClean="0"/>
              <a:t>öğretmenlerin olumlu ve gerçekçi akademik </a:t>
            </a:r>
          </a:p>
          <a:p>
            <a:pPr>
              <a:buNone/>
            </a:pPr>
            <a:r>
              <a:rPr lang="tr-TR" dirty="0" smtClean="0"/>
              <a:t>beklentiye, sıkı bir gözlem ve  denetim becerisine,</a:t>
            </a:r>
          </a:p>
          <a:p>
            <a:pPr>
              <a:buNone/>
            </a:pPr>
            <a:r>
              <a:rPr lang="tr-TR" dirty="0" smtClean="0"/>
              <a:t> tutarlı, sabırlı ve esprili bir kişilik yapısına, işbirliğine</a:t>
            </a:r>
          </a:p>
          <a:p>
            <a:pPr>
              <a:buNone/>
            </a:pPr>
            <a:r>
              <a:rPr lang="tr-TR" dirty="0" smtClean="0"/>
              <a:t>yatkınlığa sahip olması gerekir.</a:t>
            </a:r>
          </a:p>
          <a:p>
            <a:r>
              <a:rPr lang="tr-TR" dirty="0" smtClean="0"/>
              <a:t>Öğretmen bu çocukların ihtiyaçlarını tanıyacak ve bu çocuklara uygun eğitim verecek şekilde eğitilmemişse kendini yetiştirme fırsatları aramalıdır. Aksi halde sınıfta bir sinir savaşı yaşanır.</a:t>
            </a:r>
          </a:p>
          <a:p>
            <a:r>
              <a:rPr lang="tr-TR" dirty="0" smtClean="0"/>
              <a:t>Öğretmenlerin ders anlatırken dikkat dağınıklığı bozukluğu olan çocukların da içinde bulunduğu ortalamanın altındaki çocukları göz önünde tutmaları çok önemlidir.</a:t>
            </a:r>
            <a:endParaRPr lang="tr-TR" dirty="0"/>
          </a:p>
        </p:txBody>
      </p:sp>
      <p:pic>
        <p:nvPicPr>
          <p:cNvPr id="1026" name="Picture 2"/>
          <p:cNvPicPr>
            <a:picLocks noChangeAspect="1" noChangeArrowheads="1"/>
          </p:cNvPicPr>
          <p:nvPr/>
        </p:nvPicPr>
        <p:blipFill>
          <a:blip r:embed="rId2" cstate="print"/>
          <a:srcRect/>
          <a:stretch>
            <a:fillRect/>
          </a:stretch>
        </p:blipFill>
        <p:spPr bwMode="auto">
          <a:xfrm>
            <a:off x="7000892" y="857232"/>
            <a:ext cx="1371600" cy="182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500042"/>
            <a:ext cx="8229600" cy="500066"/>
          </a:xfrm>
        </p:spPr>
        <p:txBody>
          <a:bodyPr anchor="ctr">
            <a:noAutofit/>
          </a:bodyPr>
          <a:lstStyle/>
          <a:p>
            <a:pPr algn="ctr"/>
            <a:r>
              <a:rPr lang="tr-TR" sz="3600" dirty="0" smtClean="0"/>
              <a:t>Eğitim Öğretim Ortamı Oluşturma</a:t>
            </a:r>
            <a:endParaRPr lang="tr-TR" sz="3600" dirty="0"/>
          </a:p>
        </p:txBody>
      </p:sp>
      <p:sp>
        <p:nvSpPr>
          <p:cNvPr id="3" name="2 İçerik Yer Tutucusu"/>
          <p:cNvSpPr>
            <a:spLocks noGrp="1"/>
          </p:cNvSpPr>
          <p:nvPr>
            <p:ph idx="1"/>
          </p:nvPr>
        </p:nvSpPr>
        <p:spPr>
          <a:xfrm>
            <a:off x="457200" y="1071546"/>
            <a:ext cx="8229600" cy="5253054"/>
          </a:xfrm>
        </p:spPr>
        <p:txBody>
          <a:bodyPr>
            <a:normAutofit fontScale="77500" lnSpcReduction="20000"/>
          </a:bodyPr>
          <a:lstStyle/>
          <a:p>
            <a:r>
              <a:rPr lang="tr-TR" dirty="0" smtClean="0"/>
              <a:t>Öğretmenlerin sınıfı güzelleştirmek veya eğitim amacıyla her yere astıkları materyaller bu çocukların dikkatini dağıtabilmektedir.</a:t>
            </a:r>
          </a:p>
          <a:p>
            <a:r>
              <a:rPr lang="tr-TR" dirty="0" smtClean="0"/>
              <a:t>Bu öğrencilerin düşünce biçimlerinin farklı olduğuna dikkat edilmelidir. Doğrusal bir düşünceye sahip olmadıkları ve asla olamayacakları için çocukları bu yönde zorlamak, kaynakları ve zamanı boşa harcamaya yol açar.</a:t>
            </a:r>
          </a:p>
          <a:p>
            <a:r>
              <a:rPr lang="tr-TR" dirty="0" smtClean="0"/>
              <a:t>Bu çocukların yerinde duramama özellikleri nedeniyle öğretmenleri tarafından sıklıkla uyarılmaları, istenmeyen bu davranışın pekiştirilmesine yol açar.</a:t>
            </a:r>
          </a:p>
          <a:p>
            <a:r>
              <a:rPr lang="tr-TR" dirty="0" smtClean="0"/>
              <a:t>Övgüyü ve cesaretlendirmeyi çok seven bu çocuklar, özellikle cesaretlendirme olmadığı zaman sinirlenirler.</a:t>
            </a:r>
          </a:p>
          <a:p>
            <a:r>
              <a:rPr lang="tr-TR" dirty="0" smtClean="0"/>
              <a:t>Anlamlı ve eğlenceli buldukları etkinliklere rahat yoğunlaşabildikleri</a:t>
            </a:r>
          </a:p>
          <a:p>
            <a:pPr>
              <a:buNone/>
            </a:pPr>
            <a:r>
              <a:rPr lang="tr-TR" dirty="0" smtClean="0"/>
              <a:t>için dersi eğlenceli hale </a:t>
            </a:r>
          </a:p>
          <a:p>
            <a:pPr>
              <a:buNone/>
            </a:pPr>
            <a:r>
              <a:rPr lang="tr-TR" dirty="0" smtClean="0"/>
              <a:t>getirmek önemlidir.</a:t>
            </a:r>
          </a:p>
          <a:p>
            <a:r>
              <a:rPr lang="tr-TR" dirty="0" smtClean="0"/>
              <a:t>Şakacı, eğlenceli ve sürprizlere açık olarak </a:t>
            </a:r>
            <a:r>
              <a:rPr lang="tr-TR" dirty="0" err="1" smtClean="0"/>
              <a:t>DEHB’li</a:t>
            </a:r>
            <a:endParaRPr lang="tr-TR" dirty="0" smtClean="0"/>
          </a:p>
          <a:p>
            <a:pPr>
              <a:buNone/>
            </a:pPr>
            <a:r>
              <a:rPr lang="tr-TR" dirty="0" smtClean="0"/>
              <a:t> çocukların ilgisini ve hevesini arttırabilirsiniz. </a:t>
            </a:r>
          </a:p>
          <a:p>
            <a:pPr>
              <a:buNone/>
            </a:pPr>
            <a:r>
              <a:rPr lang="tr-TR" dirty="0" smtClean="0"/>
              <a:t>Sürprizleri ve oynamayı seven bu çocuklar hayat </a:t>
            </a:r>
          </a:p>
          <a:p>
            <a:pPr>
              <a:buNone/>
            </a:pPr>
            <a:r>
              <a:rPr lang="tr-TR" dirty="0" smtClean="0"/>
              <a:t>doludurlar.</a:t>
            </a:r>
          </a:p>
        </p:txBody>
      </p:sp>
      <p:pic>
        <p:nvPicPr>
          <p:cNvPr id="2050" name="Picture 2"/>
          <p:cNvPicPr>
            <a:picLocks noChangeAspect="1" noChangeArrowheads="1"/>
          </p:cNvPicPr>
          <p:nvPr/>
        </p:nvPicPr>
        <p:blipFill>
          <a:blip r:embed="rId2" cstate="print"/>
          <a:srcRect/>
          <a:stretch>
            <a:fillRect/>
          </a:stretch>
        </p:blipFill>
        <p:spPr bwMode="auto">
          <a:xfrm>
            <a:off x="6500826" y="4429132"/>
            <a:ext cx="2171700" cy="1724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85728"/>
            <a:ext cx="8229600" cy="45719"/>
          </a:xfrm>
        </p:spPr>
        <p:txBody>
          <a:bodyPr>
            <a:normAutofit fontScale="90000"/>
          </a:bodyPr>
          <a:lstStyle/>
          <a:p>
            <a:r>
              <a:rPr lang="tr-TR" dirty="0" smtClean="0"/>
              <a:t/>
            </a:r>
            <a:br>
              <a:rPr lang="tr-TR" dirty="0" smtClean="0"/>
            </a:br>
            <a:endParaRPr lang="tr-TR" dirty="0"/>
          </a:p>
        </p:txBody>
      </p:sp>
      <p:sp>
        <p:nvSpPr>
          <p:cNvPr id="3" name="2 İçerik Yer Tutucusu"/>
          <p:cNvSpPr>
            <a:spLocks noGrp="1"/>
          </p:cNvSpPr>
          <p:nvPr>
            <p:ph idx="1"/>
          </p:nvPr>
        </p:nvSpPr>
        <p:spPr>
          <a:xfrm>
            <a:off x="457200" y="500042"/>
            <a:ext cx="8229600" cy="5824558"/>
          </a:xfrm>
        </p:spPr>
        <p:txBody>
          <a:bodyPr>
            <a:normAutofit fontScale="92500" lnSpcReduction="20000"/>
          </a:bodyPr>
          <a:lstStyle/>
          <a:p>
            <a:r>
              <a:rPr lang="tr-TR" dirty="0" smtClean="0"/>
              <a:t>Çocuklara bir şey öğretmek için onlarla </a:t>
            </a:r>
          </a:p>
          <a:p>
            <a:pPr>
              <a:buNone/>
            </a:pPr>
            <a:r>
              <a:rPr lang="tr-TR" dirty="0" smtClean="0"/>
              <a:t>konuştuğunuzda fiziksel olarak yakın olmak,</a:t>
            </a:r>
          </a:p>
          <a:p>
            <a:pPr>
              <a:buNone/>
            </a:pPr>
            <a:r>
              <a:rPr lang="tr-TR" dirty="0" smtClean="0"/>
              <a:t>uygun olan zamanlarda çocuğa dokunmak </a:t>
            </a:r>
          </a:p>
          <a:p>
            <a:pPr>
              <a:buNone/>
            </a:pPr>
            <a:r>
              <a:rPr lang="tr-TR" dirty="0" smtClean="0"/>
              <a:t>etkili olabilir.</a:t>
            </a:r>
          </a:p>
          <a:p>
            <a:r>
              <a:rPr lang="tr-TR" dirty="0" smtClean="0"/>
              <a:t>Sürekli göz teması kurarak bu çocukları daha</a:t>
            </a:r>
          </a:p>
          <a:p>
            <a:pPr>
              <a:buNone/>
            </a:pPr>
            <a:r>
              <a:rPr lang="tr-TR" dirty="0" smtClean="0"/>
              <a:t> kolay denetleyebilirsiniz. Bir göz atış çocuğu günlük</a:t>
            </a:r>
          </a:p>
          <a:p>
            <a:pPr>
              <a:buNone/>
            </a:pPr>
            <a:r>
              <a:rPr lang="tr-TR" dirty="0" smtClean="0"/>
              <a:t>hayallerden sınıf ortamına geri getirebilir.</a:t>
            </a:r>
          </a:p>
          <a:p>
            <a:pPr>
              <a:buNone/>
            </a:pPr>
            <a:endParaRPr lang="tr-TR" dirty="0" smtClean="0"/>
          </a:p>
          <a:p>
            <a:pPr>
              <a:buNone/>
            </a:pPr>
            <a:r>
              <a:rPr lang="tr-TR" dirty="0" smtClean="0"/>
              <a:t>		</a:t>
            </a:r>
            <a:r>
              <a:rPr lang="tr-TR" u="sng" dirty="0" smtClean="0"/>
              <a:t>Talimat verirken aşağıdaki noktalara dikkat edin.</a:t>
            </a:r>
          </a:p>
          <a:p>
            <a:r>
              <a:rPr lang="tr-TR" dirty="0" smtClean="0"/>
              <a:t>Canlı açık bir dil kullanın, kısa konuşun.</a:t>
            </a:r>
          </a:p>
          <a:p>
            <a:r>
              <a:rPr lang="tr-TR" dirty="0" smtClean="0"/>
              <a:t>Her seferinde bir tek talimat verin.</a:t>
            </a:r>
          </a:p>
          <a:p>
            <a:r>
              <a:rPr lang="tr-TR" dirty="0" smtClean="0"/>
              <a:t>Konuşurken yüzünüz çocuğa dönük olsun.</a:t>
            </a:r>
          </a:p>
          <a:p>
            <a:r>
              <a:rPr lang="tr-TR" dirty="0" smtClean="0"/>
              <a:t>Çok duyuya hitap eden talimatlar vermeye çalışın.</a:t>
            </a:r>
          </a:p>
          <a:p>
            <a:r>
              <a:rPr lang="tr-TR" dirty="0" smtClean="0"/>
              <a:t>Mümkünse yapılmasını istediğiniz davranışı gösterin.</a:t>
            </a:r>
          </a:p>
          <a:p>
            <a:r>
              <a:rPr lang="tr-TR" dirty="0" smtClean="0"/>
              <a:t>Zaman zaman çocuğun talimatı anlayıp anlamadığını denetleyin ve gerekiyorsa talimatı tekrarlayın.</a:t>
            </a:r>
          </a:p>
        </p:txBody>
      </p:sp>
      <p:pic>
        <p:nvPicPr>
          <p:cNvPr id="3074" name="Picture 2"/>
          <p:cNvPicPr>
            <a:picLocks noChangeAspect="1" noChangeArrowheads="1"/>
          </p:cNvPicPr>
          <p:nvPr/>
        </p:nvPicPr>
        <p:blipFill>
          <a:blip r:embed="rId2" cstate="print"/>
          <a:srcRect/>
          <a:stretch>
            <a:fillRect/>
          </a:stretch>
        </p:blipFill>
        <p:spPr bwMode="auto">
          <a:xfrm>
            <a:off x="6786578" y="571480"/>
            <a:ext cx="1819275" cy="16668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45719"/>
          </a:xfrm>
        </p:spPr>
        <p:txBody>
          <a:bodyPr>
            <a:normAutofit fontScale="90000"/>
          </a:bodyPr>
          <a:lstStyle/>
          <a:p>
            <a:r>
              <a:rPr lang="tr-TR" dirty="0" smtClean="0"/>
              <a:t/>
            </a:r>
            <a:br>
              <a:rPr lang="tr-TR" dirty="0" smtClean="0"/>
            </a:br>
            <a:endParaRPr lang="tr-TR" dirty="0"/>
          </a:p>
        </p:txBody>
      </p:sp>
      <p:sp>
        <p:nvSpPr>
          <p:cNvPr id="3" name="2 İçerik Yer Tutucusu"/>
          <p:cNvSpPr>
            <a:spLocks noGrp="1"/>
          </p:cNvSpPr>
          <p:nvPr>
            <p:ph idx="1"/>
          </p:nvPr>
        </p:nvSpPr>
        <p:spPr>
          <a:xfrm>
            <a:off x="457200" y="714356"/>
            <a:ext cx="8229600" cy="5610244"/>
          </a:xfrm>
        </p:spPr>
        <p:txBody>
          <a:bodyPr>
            <a:normAutofit lnSpcReduction="10000"/>
          </a:bodyPr>
          <a:lstStyle/>
          <a:p>
            <a:r>
              <a:rPr lang="tr-TR" dirty="0" smtClean="0"/>
              <a:t>Sınıfa soru yöneltirken, önce soruyu sorun, sonra çocuğun ismini söyleyin. Önce çocuğun ismini söylerseniz diğer çocuklar soruyu savuşturduğunu düşünüp dinlemeyecektir. Dikkati dağılan çocuğa kolay bir soru sorun, konuyla ilgili olması şart değildir.</a:t>
            </a:r>
          </a:p>
          <a:p>
            <a:pPr>
              <a:buNone/>
            </a:pPr>
            <a:endParaRPr lang="tr-TR" dirty="0" smtClean="0"/>
          </a:p>
          <a:p>
            <a:r>
              <a:rPr lang="tr-TR" dirty="0" smtClean="0"/>
              <a:t>Bu çocukların sınıf içi çalışmalarda </a:t>
            </a:r>
          </a:p>
          <a:p>
            <a:pPr>
              <a:buNone/>
            </a:pPr>
            <a:r>
              <a:rPr lang="tr-TR" dirty="0" smtClean="0"/>
              <a:t>hoşlandıkları biriyle eşleştirilmesi verimi </a:t>
            </a:r>
          </a:p>
          <a:p>
            <a:pPr>
              <a:buNone/>
            </a:pPr>
            <a:r>
              <a:rPr lang="tr-TR" dirty="0" smtClean="0"/>
              <a:t>arttıracaktır.</a:t>
            </a:r>
          </a:p>
          <a:p>
            <a:pPr>
              <a:buNone/>
            </a:pPr>
            <a:endParaRPr lang="tr-TR" dirty="0" smtClean="0"/>
          </a:p>
          <a:p>
            <a:r>
              <a:rPr lang="tr-TR" dirty="0" smtClean="0"/>
              <a:t>Bu çocuklar gün boyunca çok fazla başarısızlık duygusu yaşarlar. Bunun için mümkün olduğunca başarılı olduğu durumlar araştırılıp başarılarının altı çizilmelidir.</a:t>
            </a:r>
          </a:p>
        </p:txBody>
      </p:sp>
      <p:pic>
        <p:nvPicPr>
          <p:cNvPr id="4098" name="Picture 2"/>
          <p:cNvPicPr>
            <a:picLocks noChangeAspect="1" noChangeArrowheads="1"/>
          </p:cNvPicPr>
          <p:nvPr/>
        </p:nvPicPr>
        <p:blipFill>
          <a:blip r:embed="rId2" cstate="print"/>
          <a:srcRect/>
          <a:stretch>
            <a:fillRect/>
          </a:stretch>
        </p:blipFill>
        <p:spPr bwMode="auto">
          <a:xfrm>
            <a:off x="6357950" y="2738421"/>
            <a:ext cx="2286016" cy="20240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45719"/>
          </a:xfrm>
        </p:spPr>
        <p:txBody>
          <a:bodyPr>
            <a:normAutofit fontScale="90000"/>
          </a:bodyPr>
          <a:lstStyle/>
          <a:p>
            <a:r>
              <a:rPr lang="tr-TR" dirty="0" smtClean="0"/>
              <a:t/>
            </a:r>
            <a:br>
              <a:rPr lang="tr-TR" dirty="0" smtClean="0"/>
            </a:br>
            <a:endParaRPr lang="tr-TR" dirty="0"/>
          </a:p>
        </p:txBody>
      </p:sp>
      <p:grpSp>
        <p:nvGrpSpPr>
          <p:cNvPr id="2054" name="Group 6"/>
          <p:cNvGrpSpPr>
            <a:grpSpLocks noChangeAspect="1"/>
          </p:cNvGrpSpPr>
          <p:nvPr/>
        </p:nvGrpSpPr>
        <p:grpSpPr bwMode="auto">
          <a:xfrm>
            <a:off x="884238" y="785813"/>
            <a:ext cx="7375525" cy="5572124"/>
            <a:chOff x="557" y="495"/>
            <a:chExt cx="4646" cy="3510"/>
          </a:xfrm>
        </p:grpSpPr>
        <p:sp>
          <p:nvSpPr>
            <p:cNvPr id="2053" name="AutoShape 5"/>
            <p:cNvSpPr>
              <a:spLocks noChangeAspect="1" noChangeArrowheads="1" noTextEdit="1"/>
            </p:cNvSpPr>
            <p:nvPr/>
          </p:nvSpPr>
          <p:spPr bwMode="auto">
            <a:xfrm>
              <a:off x="557" y="495"/>
              <a:ext cx="4646" cy="3489"/>
            </a:xfrm>
            <a:prstGeom prst="rect">
              <a:avLst/>
            </a:prstGeom>
            <a:solidFill>
              <a:srgbClr val="FFC000"/>
            </a:solid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a:buFont typeface="Arial" pitchFamily="34" charset="0"/>
                <a:buChar char="•"/>
              </a:pPr>
              <a:r>
                <a:rPr lang="tr-TR" sz="2800" dirty="0" smtClean="0"/>
                <a:t>Eğitime daima çocuğun en başarılı olduğu düzeyden başlanmalıdır.</a:t>
              </a:r>
            </a:p>
            <a:p>
              <a:pPr>
                <a:buFont typeface="Arial" pitchFamily="34" charset="0"/>
                <a:buChar char="•"/>
              </a:pPr>
              <a:endParaRPr lang="tr-TR" sz="2800" dirty="0"/>
            </a:p>
            <a:p>
              <a:pPr>
                <a:buFont typeface="Arial" pitchFamily="34" charset="0"/>
                <a:buChar char="•"/>
              </a:pPr>
              <a:r>
                <a:rPr lang="tr-TR" sz="2800" dirty="0" smtClean="0"/>
                <a:t>Çocuk bir basamakta başarıya ulaşmadan bir sonrakine geçilmemelidir.</a:t>
              </a:r>
              <a:endParaRPr lang="tr-TR" sz="2800" dirty="0"/>
            </a:p>
          </p:txBody>
        </p:sp>
        <p:pic>
          <p:nvPicPr>
            <p:cNvPr id="2055" name="Picture 7"/>
            <p:cNvPicPr>
              <a:picLocks noChangeAspect="1" noChangeArrowheads="1"/>
            </p:cNvPicPr>
            <p:nvPr/>
          </p:nvPicPr>
          <p:blipFill>
            <a:blip r:embed="rId2" cstate="print"/>
            <a:srcRect/>
            <a:stretch>
              <a:fillRect/>
            </a:stretch>
          </p:blipFill>
          <p:spPr bwMode="auto">
            <a:xfrm>
              <a:off x="1440" y="1935"/>
              <a:ext cx="2955" cy="207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endParaRPr lang="tr-TR" dirty="0"/>
          </a:p>
        </p:txBody>
      </p:sp>
      <p:sp>
        <p:nvSpPr>
          <p:cNvPr id="3" name="2 İçerik Yer Tutucusu"/>
          <p:cNvSpPr>
            <a:spLocks noGrp="1"/>
          </p:cNvSpPr>
          <p:nvPr>
            <p:ph idx="1"/>
          </p:nvPr>
        </p:nvSpPr>
        <p:spPr>
          <a:xfrm>
            <a:off x="457200" y="500042"/>
            <a:ext cx="8229600" cy="5824558"/>
          </a:xfrm>
        </p:spPr>
        <p:txBody>
          <a:bodyPr>
            <a:normAutofit lnSpcReduction="10000"/>
          </a:bodyPr>
          <a:lstStyle/>
          <a:p>
            <a:pPr lvl="8"/>
            <a:endParaRPr lang="tr-TR" sz="2800" dirty="0" smtClean="0"/>
          </a:p>
          <a:p>
            <a:pPr lvl="8"/>
            <a:r>
              <a:rPr lang="tr-TR" sz="3200" dirty="0" smtClean="0"/>
              <a:t>  Bedensel gelişim açısından çocuk ilerleme kaydetmişse, okuma çalışmalarına geçilir.</a:t>
            </a:r>
          </a:p>
          <a:p>
            <a:pPr lvl="8">
              <a:buNone/>
            </a:pPr>
            <a:endParaRPr lang="tr-TR" sz="3200" dirty="0" smtClean="0"/>
          </a:p>
          <a:p>
            <a:pPr lvl="8">
              <a:buNone/>
            </a:pPr>
            <a:endParaRPr lang="tr-TR" sz="3200" dirty="0" smtClean="0"/>
          </a:p>
          <a:p>
            <a:pPr lvl="8">
              <a:buNone/>
            </a:pPr>
            <a:endParaRPr lang="tr-TR" sz="3200" dirty="0" smtClean="0"/>
          </a:p>
          <a:p>
            <a:pPr lvl="8"/>
            <a:r>
              <a:rPr lang="tr-TR" sz="3200" dirty="0" smtClean="0"/>
              <a:t>        Okuma alıştırmalarının düzenli olması, yüksek sesle yapılması, çocuğu sıkmaması ve yormaması gerekmektedir.                           </a:t>
            </a:r>
            <a:endParaRPr lang="tr-TR" sz="3200" dirty="0"/>
          </a:p>
        </p:txBody>
      </p:sp>
      <p:pic>
        <p:nvPicPr>
          <p:cNvPr id="3076" name="Picture 4"/>
          <p:cNvPicPr>
            <a:picLocks noChangeAspect="1" noChangeArrowheads="1"/>
          </p:cNvPicPr>
          <p:nvPr/>
        </p:nvPicPr>
        <p:blipFill>
          <a:blip r:embed="rId2" cstate="print"/>
          <a:srcRect/>
          <a:stretch>
            <a:fillRect/>
          </a:stretch>
        </p:blipFill>
        <p:spPr bwMode="auto">
          <a:xfrm>
            <a:off x="500034" y="571480"/>
            <a:ext cx="2357454" cy="38949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45719"/>
          </a:xfrm>
        </p:spPr>
        <p:txBody>
          <a:bodyPr>
            <a:normAutofit fontScale="90000"/>
          </a:bodyPr>
          <a:lstStyle/>
          <a:p>
            <a:r>
              <a:rPr lang="tr-TR" dirty="0" smtClean="0"/>
              <a:t/>
            </a:r>
            <a:br>
              <a:rPr lang="tr-TR" dirty="0" smtClean="0"/>
            </a:br>
            <a:endParaRPr lang="tr-TR" dirty="0"/>
          </a:p>
        </p:txBody>
      </p:sp>
      <p:sp>
        <p:nvSpPr>
          <p:cNvPr id="3" name="2 İçerik Yer Tutucusu"/>
          <p:cNvSpPr>
            <a:spLocks noGrp="1"/>
          </p:cNvSpPr>
          <p:nvPr>
            <p:ph idx="1"/>
          </p:nvPr>
        </p:nvSpPr>
        <p:spPr>
          <a:xfrm>
            <a:off x="457200" y="285728"/>
            <a:ext cx="8229600" cy="6286544"/>
          </a:xfrm>
        </p:spPr>
        <p:txBody>
          <a:bodyPr>
            <a:normAutofit lnSpcReduction="10000"/>
          </a:bodyPr>
          <a:lstStyle/>
          <a:p>
            <a:pPr>
              <a:buNone/>
            </a:pPr>
            <a:endParaRPr lang="tr-TR" dirty="0" smtClean="0"/>
          </a:p>
          <a:p>
            <a:r>
              <a:rPr lang="tr-TR" dirty="0" smtClean="0"/>
              <a:t>    Çocuğun en iyi gelişmiş olan yeteneklerine hitap eden alıştırmalarla işe başlanmalıdır.</a:t>
            </a:r>
          </a:p>
          <a:p>
            <a:endParaRPr lang="tr-TR" dirty="0" smtClean="0"/>
          </a:p>
          <a:p>
            <a:r>
              <a:rPr lang="tr-TR" dirty="0" smtClean="0"/>
              <a:t>       Görme fonksiyonları iyi gelişmiş</a:t>
            </a:r>
          </a:p>
          <a:p>
            <a:pPr>
              <a:buNone/>
            </a:pPr>
            <a:r>
              <a:rPr lang="tr-TR" dirty="0" smtClean="0"/>
              <a:t>olanlara görsel uyarıcılardan,</a:t>
            </a:r>
          </a:p>
          <a:p>
            <a:pPr>
              <a:buNone/>
            </a:pPr>
            <a:endParaRPr lang="tr-TR" dirty="0" smtClean="0"/>
          </a:p>
          <a:p>
            <a:r>
              <a:rPr lang="tr-TR" dirty="0" smtClean="0"/>
              <a:t>        İşitme fonksiyonları iyi olanlara</a:t>
            </a:r>
          </a:p>
          <a:p>
            <a:pPr>
              <a:buNone/>
            </a:pPr>
            <a:r>
              <a:rPr lang="tr-TR" dirty="0" smtClean="0"/>
              <a:t>işitsel uyarıcılardan hareketle öğretime</a:t>
            </a:r>
          </a:p>
          <a:p>
            <a:pPr>
              <a:buNone/>
            </a:pPr>
            <a:r>
              <a:rPr lang="tr-TR" dirty="0" smtClean="0"/>
              <a:t>başlanmalıdır.</a:t>
            </a:r>
          </a:p>
          <a:p>
            <a:pPr>
              <a:buNone/>
            </a:pPr>
            <a:endParaRPr lang="tr-TR" dirty="0" smtClean="0"/>
          </a:p>
          <a:p>
            <a:r>
              <a:rPr lang="tr-TR" dirty="0" smtClean="0"/>
              <a:t>    Görme ve işitme duyuları gelişmemişse,</a:t>
            </a:r>
          </a:p>
          <a:p>
            <a:pPr>
              <a:buNone/>
            </a:pPr>
            <a:r>
              <a:rPr lang="tr-TR" dirty="0" smtClean="0"/>
              <a:t> çocuğun dokunma duyusuna hitap</a:t>
            </a:r>
          </a:p>
          <a:p>
            <a:pPr>
              <a:buNone/>
            </a:pPr>
            <a:r>
              <a:rPr lang="tr-TR" dirty="0" smtClean="0"/>
              <a:t>edilmelidir.</a:t>
            </a:r>
          </a:p>
        </p:txBody>
      </p:sp>
      <p:pic>
        <p:nvPicPr>
          <p:cNvPr id="4098" name="Picture 2"/>
          <p:cNvPicPr>
            <a:picLocks noChangeAspect="1" noChangeArrowheads="1"/>
          </p:cNvPicPr>
          <p:nvPr/>
        </p:nvPicPr>
        <p:blipFill>
          <a:blip r:embed="rId2" cstate="print"/>
          <a:srcRect/>
          <a:stretch>
            <a:fillRect/>
          </a:stretch>
        </p:blipFill>
        <p:spPr bwMode="auto">
          <a:xfrm>
            <a:off x="7143768" y="1500174"/>
            <a:ext cx="1828800" cy="145732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6072198" y="3071810"/>
            <a:ext cx="1828800" cy="1552575"/>
          </a:xfrm>
          <a:prstGeom prst="rect">
            <a:avLst/>
          </a:prstGeom>
          <a:noFill/>
          <a:ln w="9525">
            <a:noFill/>
            <a:miter lim="800000"/>
            <a:headEnd/>
            <a:tailEnd/>
          </a:ln>
          <a:effectLst/>
        </p:spPr>
      </p:pic>
      <p:pic>
        <p:nvPicPr>
          <p:cNvPr id="4101" name="Picture 5"/>
          <p:cNvPicPr>
            <a:picLocks noChangeAspect="1" noChangeArrowheads="1"/>
          </p:cNvPicPr>
          <p:nvPr/>
        </p:nvPicPr>
        <p:blipFill>
          <a:blip r:embed="rId4" cstate="print"/>
          <a:srcRect/>
          <a:stretch>
            <a:fillRect/>
          </a:stretch>
        </p:blipFill>
        <p:spPr bwMode="auto">
          <a:xfrm>
            <a:off x="6786578" y="4786322"/>
            <a:ext cx="1885947" cy="16075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45719"/>
          </a:xfrm>
        </p:spPr>
        <p:txBody>
          <a:bodyPr>
            <a:normAutofit fontScale="90000"/>
          </a:bodyPr>
          <a:lstStyle/>
          <a:p>
            <a:r>
              <a:rPr lang="tr-TR" dirty="0" smtClean="0"/>
              <a:t/>
            </a:r>
            <a:br>
              <a:rPr lang="tr-TR" dirty="0" smtClean="0"/>
            </a:br>
            <a:endParaRPr lang="tr-TR" dirty="0"/>
          </a:p>
        </p:txBody>
      </p:sp>
      <p:sp>
        <p:nvSpPr>
          <p:cNvPr id="3" name="2 İçerik Yer Tutucusu"/>
          <p:cNvSpPr>
            <a:spLocks noGrp="1"/>
          </p:cNvSpPr>
          <p:nvPr>
            <p:ph idx="1"/>
          </p:nvPr>
        </p:nvSpPr>
        <p:spPr>
          <a:xfrm>
            <a:off x="457200" y="571480"/>
            <a:ext cx="8229600" cy="5753120"/>
          </a:xfrm>
        </p:spPr>
        <p:txBody>
          <a:bodyPr/>
          <a:lstStyle/>
          <a:p>
            <a:r>
              <a:rPr lang="tr-TR" dirty="0" smtClean="0"/>
              <a:t>Her üç şekilde de iki-üç harflik kısa kelimelerle işe girişilmeli, resim-ses-şekil bir arada verilmelidir.</a:t>
            </a:r>
          </a:p>
          <a:p>
            <a:endParaRPr lang="tr-TR" dirty="0" smtClean="0"/>
          </a:p>
          <a:p>
            <a:r>
              <a:rPr lang="tr-TR" dirty="0" smtClean="0"/>
              <a:t>Bu harf ve kelimelerin yazılışındaki ideal büyüklük;</a:t>
            </a:r>
          </a:p>
          <a:p>
            <a:pPr algn="ctr">
              <a:buNone/>
            </a:pPr>
            <a:r>
              <a:rPr lang="tr-TR" sz="15000" dirty="0" smtClean="0"/>
              <a:t>10 – 12</a:t>
            </a:r>
          </a:p>
          <a:p>
            <a:pPr>
              <a:buNone/>
            </a:pPr>
            <a:endParaRPr lang="tr-TR" dirty="0" smtClean="0"/>
          </a:p>
          <a:p>
            <a:pPr>
              <a:buNone/>
            </a:pPr>
            <a:r>
              <a:rPr lang="tr-TR" dirty="0" smtClean="0"/>
              <a:t>puntodur.</a:t>
            </a:r>
            <a:endParaRPr lang="tr-T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7"/>
            <a:ext cx="8229600" cy="45719"/>
          </a:xfrm>
        </p:spPr>
        <p:txBody>
          <a:bodyPr>
            <a:normAutofit fontScale="90000"/>
          </a:bodyPr>
          <a:lstStyle/>
          <a:p>
            <a:r>
              <a:rPr lang="tr-TR" dirty="0" smtClean="0"/>
              <a:t/>
            </a:r>
            <a:br>
              <a:rPr lang="tr-TR" dirty="0" smtClean="0"/>
            </a:br>
            <a:endParaRPr lang="tr-TR" dirty="0"/>
          </a:p>
        </p:txBody>
      </p:sp>
      <p:sp>
        <p:nvSpPr>
          <p:cNvPr id="3" name="2 İçerik Yer Tutucusu"/>
          <p:cNvSpPr>
            <a:spLocks noGrp="1"/>
          </p:cNvSpPr>
          <p:nvPr>
            <p:ph idx="1"/>
          </p:nvPr>
        </p:nvSpPr>
        <p:spPr>
          <a:xfrm>
            <a:off x="457200" y="500042"/>
            <a:ext cx="8229600" cy="5824558"/>
          </a:xfrm>
        </p:spPr>
        <p:txBody>
          <a:bodyPr anchor="ctr"/>
          <a:lstStyle/>
          <a:p>
            <a:r>
              <a:rPr lang="tr-TR" dirty="0" smtClean="0"/>
              <a:t>Bu aşamada bir başarı sağlandıktan sonra ancak kısa cümlelere geçilmelidir ve bu cümleler de çocuğun ilgi duyacağı konulardan seçilmelidir.</a:t>
            </a:r>
          </a:p>
          <a:p>
            <a:endParaRPr lang="tr-TR" dirty="0" smtClean="0"/>
          </a:p>
          <a:p>
            <a:r>
              <a:rPr lang="tr-TR" dirty="0" smtClean="0"/>
              <a:t>İlk okuma alıştırmaları sırasında hatta daha sonra, çocuğun okuduğu parçayı bir cetvel veya buna benzer bir şeyle izlemesine izin verilmelidir ki, satır atlama olayı önlenebilsin.</a:t>
            </a:r>
            <a:endParaRPr lang="tr-T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45719"/>
          </a:xfrm>
        </p:spPr>
        <p:txBody>
          <a:bodyPr>
            <a:normAutofit fontScale="90000"/>
          </a:bodyPr>
          <a:lstStyle/>
          <a:p>
            <a:r>
              <a:rPr lang="tr-TR" dirty="0" smtClean="0"/>
              <a:t/>
            </a:r>
            <a:br>
              <a:rPr lang="tr-TR" dirty="0" smtClean="0"/>
            </a:br>
            <a:endParaRPr lang="tr-TR" dirty="0"/>
          </a:p>
        </p:txBody>
      </p:sp>
      <p:sp>
        <p:nvSpPr>
          <p:cNvPr id="3" name="2 İçerik Yer Tutucusu"/>
          <p:cNvSpPr>
            <a:spLocks noGrp="1"/>
          </p:cNvSpPr>
          <p:nvPr>
            <p:ph idx="1"/>
          </p:nvPr>
        </p:nvSpPr>
        <p:spPr>
          <a:xfrm>
            <a:off x="457200" y="285728"/>
            <a:ext cx="8229600" cy="6038872"/>
          </a:xfrm>
        </p:spPr>
        <p:txBody>
          <a:bodyPr>
            <a:normAutofit fontScale="92500" lnSpcReduction="10000"/>
          </a:bodyPr>
          <a:lstStyle/>
          <a:p>
            <a:r>
              <a:rPr lang="tr-TR" dirty="0" smtClean="0"/>
              <a:t>Yazı çalışmalarına geçildiğinde,</a:t>
            </a:r>
          </a:p>
          <a:p>
            <a:pPr>
              <a:buNone/>
            </a:pPr>
            <a:r>
              <a:rPr lang="tr-TR" dirty="0" smtClean="0"/>
              <a:t>harflerin resimleri verilmeli, bu </a:t>
            </a:r>
          </a:p>
          <a:p>
            <a:pPr>
              <a:buNone/>
            </a:pPr>
            <a:r>
              <a:rPr lang="tr-TR" dirty="0" smtClean="0"/>
              <a:t>şekillerin etrafında parmağını</a:t>
            </a:r>
          </a:p>
          <a:p>
            <a:pPr>
              <a:buNone/>
            </a:pPr>
            <a:r>
              <a:rPr lang="tr-TR" dirty="0" smtClean="0"/>
              <a:t>gezdirerek çocuğun bunları dokunma</a:t>
            </a:r>
          </a:p>
          <a:p>
            <a:pPr>
              <a:buNone/>
            </a:pPr>
            <a:r>
              <a:rPr lang="tr-TR" dirty="0" smtClean="0"/>
              <a:t>yoluyla da tanıması sağlanmalıdır.</a:t>
            </a:r>
          </a:p>
          <a:p>
            <a:pPr>
              <a:buNone/>
            </a:pPr>
            <a:endParaRPr lang="tr-TR" dirty="0" smtClean="0"/>
          </a:p>
          <a:p>
            <a:pPr>
              <a:buNone/>
            </a:pPr>
            <a:endParaRPr lang="tr-TR" dirty="0" smtClean="0"/>
          </a:p>
          <a:p>
            <a:r>
              <a:rPr lang="tr-TR" dirty="0" smtClean="0"/>
              <a:t>Harflerin çiziminde de çocuğa bir yandan</a:t>
            </a:r>
          </a:p>
          <a:p>
            <a:pPr>
              <a:buNone/>
            </a:pPr>
            <a:r>
              <a:rPr lang="tr-TR" dirty="0" smtClean="0"/>
              <a:t>harfin sesi söylenmeli ve çizilmeli, bir</a:t>
            </a:r>
          </a:p>
          <a:p>
            <a:pPr>
              <a:buNone/>
            </a:pPr>
            <a:r>
              <a:rPr lang="tr-TR" dirty="0" smtClean="0"/>
              <a:t>yandan da çocuğun bunu yazılı ve sesli </a:t>
            </a:r>
          </a:p>
          <a:p>
            <a:pPr>
              <a:buNone/>
            </a:pPr>
            <a:r>
              <a:rPr lang="tr-TR" dirty="0" smtClean="0"/>
              <a:t>olarak tekrarlaması istenmelidir. Böylece </a:t>
            </a:r>
          </a:p>
          <a:p>
            <a:pPr>
              <a:buNone/>
            </a:pPr>
            <a:r>
              <a:rPr lang="tr-TR" dirty="0" smtClean="0"/>
              <a:t>görme, işitme; dili ve eli aynı anda harekete</a:t>
            </a:r>
          </a:p>
          <a:p>
            <a:pPr>
              <a:buNone/>
            </a:pPr>
            <a:r>
              <a:rPr lang="tr-TR" dirty="0" smtClean="0"/>
              <a:t>geçirilmiş olur. Çocuğun birden fazla duyu organı</a:t>
            </a:r>
          </a:p>
          <a:p>
            <a:pPr>
              <a:buNone/>
            </a:pPr>
            <a:r>
              <a:rPr lang="tr-TR" dirty="0" smtClean="0"/>
              <a:t>uyarıldığından alıştırma daha etkili olur.</a:t>
            </a:r>
            <a:endParaRPr lang="tr-TR" dirty="0"/>
          </a:p>
        </p:txBody>
      </p:sp>
      <p:sp>
        <p:nvSpPr>
          <p:cNvPr id="5" name="4 Metin kutusu"/>
          <p:cNvSpPr txBox="1"/>
          <p:nvPr/>
        </p:nvSpPr>
        <p:spPr>
          <a:xfrm>
            <a:off x="6143636" y="342765"/>
            <a:ext cx="2000264" cy="3170099"/>
          </a:xfrm>
          <a:prstGeom prst="rect">
            <a:avLst/>
          </a:prstGeom>
          <a:noFill/>
        </p:spPr>
        <p:txBody>
          <a:bodyPr wrap="square" rtlCol="0" anchor="ctr">
            <a:spAutoFit/>
          </a:bodyPr>
          <a:lstStyle/>
          <a:p>
            <a:pPr algn="ctr"/>
            <a:r>
              <a:rPr lang="tr-TR" sz="20000" dirty="0" smtClean="0">
                <a:latin typeface="Hand writing Mutlu" pitchFamily="2" charset="0"/>
              </a:rPr>
              <a:t>e</a:t>
            </a:r>
            <a:endParaRPr lang="tr-TR" sz="20000" dirty="0">
              <a:latin typeface="Hand writing Mutlu" pitchFamily="2" charset="0"/>
            </a:endParaRPr>
          </a:p>
        </p:txBody>
      </p:sp>
      <p:pic>
        <p:nvPicPr>
          <p:cNvPr id="5123" name="Picture 3"/>
          <p:cNvPicPr>
            <a:picLocks noChangeAspect="1" noChangeArrowheads="1"/>
          </p:cNvPicPr>
          <p:nvPr/>
        </p:nvPicPr>
        <p:blipFill>
          <a:blip r:embed="rId2" cstate="print"/>
          <a:srcRect/>
          <a:stretch>
            <a:fillRect/>
          </a:stretch>
        </p:blipFill>
        <p:spPr bwMode="auto">
          <a:xfrm>
            <a:off x="6715140" y="3929066"/>
            <a:ext cx="1828800" cy="1562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45719"/>
          </a:xfrm>
        </p:spPr>
        <p:txBody>
          <a:bodyPr>
            <a:normAutofit fontScale="90000"/>
          </a:bodyPr>
          <a:lstStyle/>
          <a:p>
            <a:r>
              <a:rPr lang="tr-TR" dirty="0" smtClean="0"/>
              <a:t/>
            </a:r>
            <a:br>
              <a:rPr lang="tr-TR" dirty="0" smtClean="0"/>
            </a:br>
            <a:endParaRPr lang="tr-TR" dirty="0"/>
          </a:p>
        </p:txBody>
      </p:sp>
      <p:sp>
        <p:nvSpPr>
          <p:cNvPr id="5" name="4 İçerik Yer Tutucusu"/>
          <p:cNvSpPr>
            <a:spLocks noGrp="1"/>
          </p:cNvSpPr>
          <p:nvPr>
            <p:ph idx="1"/>
          </p:nvPr>
        </p:nvSpPr>
        <p:spPr>
          <a:xfrm>
            <a:off x="457200" y="642918"/>
            <a:ext cx="8229600" cy="5681682"/>
          </a:xfrm>
        </p:spPr>
        <p:txBody>
          <a:bodyPr/>
          <a:lstStyle/>
          <a:p>
            <a:r>
              <a:rPr lang="tr-TR" dirty="0" smtClean="0"/>
              <a:t>Bu arada çocuğun kelime bilgisini genişletmek için sohbetler yapılır. Sözlükten yararlanması öğretilir.</a:t>
            </a:r>
          </a:p>
          <a:p>
            <a:pPr>
              <a:buNone/>
            </a:pPr>
            <a:endParaRPr lang="tr-TR" dirty="0"/>
          </a:p>
        </p:txBody>
      </p:sp>
      <p:pic>
        <p:nvPicPr>
          <p:cNvPr id="6" name="Picture 2"/>
          <p:cNvPicPr>
            <a:picLocks noChangeAspect="1" noChangeArrowheads="1"/>
          </p:cNvPicPr>
          <p:nvPr/>
        </p:nvPicPr>
        <p:blipFill>
          <a:blip r:embed="rId2" cstate="print"/>
          <a:srcRect/>
          <a:stretch>
            <a:fillRect/>
          </a:stretch>
        </p:blipFill>
        <p:spPr bwMode="auto">
          <a:xfrm>
            <a:off x="928662" y="2143116"/>
            <a:ext cx="6929486" cy="38576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573</TotalTime>
  <Words>1259</Words>
  <Application>Microsoft Office PowerPoint</Application>
  <PresentationFormat>Ekran Gösterisi (4:3)</PresentationFormat>
  <Paragraphs>273</Paragraphs>
  <Slides>25</Slides>
  <Notes>0</Notes>
  <HiddenSlides>0</HiddenSlides>
  <MMClips>0</MMClips>
  <ScaleCrop>false</ScaleCrop>
  <HeadingPairs>
    <vt:vector size="4" baseType="variant">
      <vt:variant>
        <vt:lpstr>Tema</vt:lpstr>
      </vt:variant>
      <vt:variant>
        <vt:i4>1</vt:i4>
      </vt:variant>
      <vt:variant>
        <vt:lpstr>Slayt Başlıkları</vt:lpstr>
      </vt:variant>
      <vt:variant>
        <vt:i4>25</vt:i4>
      </vt:variant>
    </vt:vector>
  </HeadingPairs>
  <TitlesOfParts>
    <vt:vector size="26" baseType="lpstr">
      <vt:lpstr>Akış</vt:lpstr>
      <vt:lpstr>    OKUMA GÜÇLÜKLERİ SORUNLAR VE ÇÖZÜMLERİ </vt:lpstr>
      <vt:lpstr>OKUMA BOZUKLUKLARINI TEDAVİ VE DÜZELTME İLKELERİ</vt:lpstr>
      <vt:lpstr> </vt:lpstr>
      <vt:lpstr> </vt:lpstr>
      <vt:lpstr> </vt:lpstr>
      <vt:lpstr> </vt:lpstr>
      <vt:lpstr> </vt:lpstr>
      <vt:lpstr> </vt:lpstr>
      <vt:lpstr> </vt:lpstr>
      <vt:lpstr>Okuma Bozukluklarının Eğitimiyle Uğraşanların Altı Temel İlkesi Şunlardır:</vt:lpstr>
      <vt:lpstr>Görme Özürleri İle Okuma İlişkileri</vt:lpstr>
      <vt:lpstr>Öğretmene Öneriler</vt:lpstr>
      <vt:lpstr> </vt:lpstr>
      <vt:lpstr>İşitme Özürleri İle Okuma Güçlükleri İlişkileri</vt:lpstr>
      <vt:lpstr>Öğretmene Öneriler</vt:lpstr>
      <vt:lpstr>Dil ve Konuşma Bozuklukları İle Okuma Güçlükleri İlişkileri</vt:lpstr>
      <vt:lpstr>Öğretmene Öneriler</vt:lpstr>
      <vt:lpstr>Hareket Yeteneği Özürleri ve Okuma Güçlükleri İlişkileri</vt:lpstr>
      <vt:lpstr>Çevresel Koşullar-Sorunlar İle Okuma Güçlükleri İlişkileri</vt:lpstr>
      <vt:lpstr>Disleksi İle Okuma Güçlükleri İlişkileri</vt:lpstr>
      <vt:lpstr>Öğretmene Öneriler</vt:lpstr>
      <vt:lpstr>Dikkat Eksikliği ve Hiperaktivite (DEHS) Sendromu</vt:lpstr>
      <vt:lpstr>Eğitim Öğretim Ortamı Oluşturma</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OKUMA GÜÇLÜKLERİ SORUNLAR VE ÇÖZÜMLERİ</dc:title>
  <dc:creator>Exper</dc:creator>
  <cp:lastModifiedBy>Exper</cp:lastModifiedBy>
  <cp:revision>64</cp:revision>
  <dcterms:created xsi:type="dcterms:W3CDTF">2009-09-05T10:15:57Z</dcterms:created>
  <dcterms:modified xsi:type="dcterms:W3CDTF">2009-09-13T01:48:56Z</dcterms:modified>
</cp:coreProperties>
</file>